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slideMasters/slideMaster23.xml" ContentType="application/vnd.openxmlformats-officedocument.presentationml.slideMaster+xml"/>
  <Override PartName="/ppt/slides/slide23.xml" ContentType="application/vnd.openxmlformats-officedocument.presentationml.slide+xml"/>
  <Override PartName="/ppt/slideMasters/slideMaster24.xml" ContentType="application/vnd.openxmlformats-officedocument.presentationml.slideMaster+xml"/>
  <Override PartName="/ppt/slides/slide24.xml" ContentType="application/vnd.openxmlformats-officedocument.presentationml.slide+xml"/>
  <Override PartName="/ppt/slideMasters/slideMaster25.xml" ContentType="application/vnd.openxmlformats-officedocument.presentationml.slideMaster+xml"/>
  <Override PartName="/ppt/slides/slide25.xml" ContentType="application/vnd.openxmlformats-officedocument.presentationml.slide+xml"/>
  <Override PartName="/ppt/slideMasters/slideMaster26.xml" ContentType="application/vnd.openxmlformats-officedocument.presentationml.slideMaster+xml"/>
  <Override PartName="/ppt/slides/slide26.xml" ContentType="application/vnd.openxmlformats-officedocument.presentationml.slide+xml"/>
  <Override PartName="/ppt/slideMasters/slideMaster27.xml" ContentType="application/vnd.openxmlformats-officedocument.presentationml.slideMaster+xml"/>
  <Override PartName="/ppt/slides/slide27.xml" ContentType="application/vnd.openxmlformats-officedocument.presentationml.slide+xml"/>
  <Override PartName="/ppt/slideMasters/slideMaster28.xml" ContentType="application/vnd.openxmlformats-officedocument.presentationml.slideMaster+xml"/>
  <Override PartName="/ppt/slides/slide28.xml" ContentType="application/vnd.openxmlformats-officedocument.presentationml.slide+xml"/>
  <Override PartName="/ppt/slideMasters/slideMaster29.xml" ContentType="application/vnd.openxmlformats-officedocument.presentationml.slideMaster+xml"/>
  <Override PartName="/ppt/slides/slide29.xml" ContentType="application/vnd.openxmlformats-officedocument.presentationml.slide+xml"/>
  <Override PartName="/ppt/slideMasters/slideMaster30.xml" ContentType="application/vnd.openxmlformats-officedocument.presentationml.slideMaster+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Lst>
  <p:notesMasterIdLst>
    <p:notesMasterId r:id="rId32"/>
  </p:notesMasterIdLst>
  <p:sldSz cx="9144000" cy="5143500"/>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f23b14aa-0ad4-d593-2d8d-2ded712f6e17}">
          <p14:sldIdLst>
            <p14:sldId id="256"/>
            <p14:sldId id="257"/>
            <p14:sldId id="258"/>
            <p14:sldId id="259"/>
            <p14:sldId id="260"/>
            <p14:sldId id="261"/>
            <p14:sldId id="262"/>
          </p14:sldIdLst>
        </p14:section>
        <p14:section name="Part 1: One and two step equations" id="{8aad157b-adcd-085d-f7af-ba601cff74b1}">
          <p14:sldIdLst>
            <p14:sldId id="263"/>
            <p14:sldId id="264"/>
            <p14:sldId id="265"/>
            <p14:sldId id="266"/>
            <p14:sldId id="267"/>
            <p14:sldId id="268"/>
          </p14:sldIdLst>
        </p14:section>
        <p14:section name="Part 2: Brackets and unknowns on both sides" id="{aa9275e0-6c7d-eef6-96fd-488aeb9a1c74}">
          <p14:sldIdLst>
            <p14:sldId id="269"/>
            <p14:sldId id="270"/>
            <p14:sldId id="271"/>
            <p14:sldId id="272"/>
            <p14:sldId id="273"/>
            <p14:sldId id="274"/>
            <p14:sldId id="275"/>
          </p14:sldIdLst>
        </p14:section>
        <p14:section name="Part 3: Problem solving" id="{5542da7a-ae83-0e44-8f3f-a33766501369}">
          <p14:sldIdLst>
            <p14:sldId id="276"/>
            <p14:sldId id="277"/>
            <p14:sldId id="278"/>
            <p14:sldId id="279"/>
          </p14:sldIdLst>
        </p14:section>
        <p14:section name="Assessment and review" id="{ff8042c3-6382-a4f5-f30d-49cc3e3ebb6c}">
          <p14:sldIdLst>
            <p14:sldId id="280"/>
            <p14:sldId id="281"/>
            <p14:sldId id="282"/>
            <p14:sldId id="283"/>
            <p14:sldId id="284"/>
            <p14:sldId id="285"/>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notesMaster" Target="notesMasters/notesMaster1.xml"/><Relationship Id="rId33" Type="http://schemas.openxmlformats.org/officeDocument/2006/relationships/presProps" Target="presProps.xml"/><Relationship Id="rId34" Type="http://schemas.openxmlformats.org/officeDocument/2006/relationships/viewProps" Target="viewProps.xml"/><Relationship Id="rId35" Type="http://schemas.openxmlformats.org/officeDocument/2006/relationships/theme" Target="theme/theme1.xml"/><Relationship Id="rId36"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_rels/notesSlide2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5.xml"/>
		</Relationships>
</file>

<file path=ppt/notesSlides/_rels/notesSlide2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6.xml"/>
		</Relationships>
</file>

<file path=ppt/notesSlides/_rels/notesSlide2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7.xml"/>
		</Relationships>
</file>

<file path=ppt/notesSlides/_rels/notesSlide2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8.xml"/>
		</Relationships>
</file>

<file path=ppt/notesSlides/_rels/notesSlide2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9.xml"/>
		</Relationships>
</file>

<file path=ppt/notesSlides/_rels/notesSlide3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0.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 the class. Today students learn to solve linear equations using the balance method: whatever we do to one side of an equation we must do to the other. The diagram on the right shows 2x + 3 = 11 as a balance, which we come back to on the key idea slide. Colour code used all lesson: purple blocks are the unknown x, gold counters are ones, teal shows the operation done to both sides, and coral shows the final answer.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Share the three levels of objective. Everyone must be able to solve one and two step equations. Most should manage brackets and unknowns on both sides. The could objective stretches students to form their own equations from worded and geometric problems. Revisit these at the exit ticket.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Give students 4 minutes on mini whiteboards. These are the skills used all lesson: inverse operations (1 and 2), expanding brackets (3), collecting like terms (4) and working with negative numbers (5 and 6). Watch for students who write 3x + 4 for question 3; this mistake returns later.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Go through the answers. Question 3 links directly to equations with brackets in Part 2. Questions 5 and 6 matter because solutions to equations can be negative. Ask students to mark their own and note any skill they need to revise.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 through the vocabulary. Stress the difference between an expression (no equals sign) and an equation (has an equals sign and can be solved). The solution is the value that makes both sides equal. Inverse operations undo each other and are the tool we use to solve.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 equation is like a balanced scale. Both pans hold the same amount. On the left: two x blocks and three counters. On the right: eleven counters. If we take 3 counters off both sides it stays balanced, leaving 2x = 8. Then halving both sides gives x = 4. This is the balance method. Point out the colour code: purple for x, gold for ones, teal for the operation, coral for the answer.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a function machine to show how 3x + 5 = 20 is built: start with x, multiply by 3, add 5, get 20. To solve, run the machine backwards using inverse operations, in reverse order: subtract 5, then divide by 3. The pairs at the bottom are the four inverses students must know.</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Part 1 covers equations that need one or two inverse operations. Remind students: undo the addition or subtraction first, then the multiplication or division.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Model this on the board. The x has been multiplied by 3 then had 5 added. Undo in reverse: subtract 5 from both sides to get 3x = 15, then divide both sides by 3 to get x = 5. Always check by substituting back: 3 times 5 plus 5 is 20, which matches.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x has been divided by 4 then had 3 subtracted. Undo in reverse order: add 3 to both sides to get x/4 = 5, then multiply both sides by 4 to get x = 20. Check: 20 divided by 4 is 5, minus 3 is 2.</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negative x term. Subtract 7 from both sides to get negative 2x = 8, then divide both sides by negative 2 to get x = negative 4. An alternative is to add 2x to both sides first so the x term is positive: 7 = 15 + 2x. Check: 7 minus 2 times negative 4 is 7 + 8 = 15.</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Students solve these independently, showing each step on its own line. Allow about 6 minutes. Questions a and b are one step; c to f are two step. Question f has a negative x term like Example 3. Early finishers can check each answer by substitution.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Reveal the answers with the key step shown in teal. For f, students may instead add 3x to both sides to get 10 = 1 + 3x, then 9 = 3x, so x = 3. Both methods are fine.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Part 2 moves on to equations with brackets and with x on both sides. The balance idea is the same; there are just more steps.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Share this plan for harder equations. Expand any brackets first. Then move the x terms to one side: it is easiest to subtract the smaller x term so the x term stays positive. Then move the numbers to the other side, and finally divide.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Expand the bracket first: 3 times x and 3 times 4 gives 3x + 12. Then subtract 12 and divide by 3. A quicker alternative is to divide both sides by 3 straight away: x + 4 = 9, so x = 5. Check: 3 times (5 + 4) = 27.</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Unknowns on both sides. The smaller x term is 2x, so subtract 2x from both sides to get 3x + 3 = 21. Then subtract 3 and divide by 3 to get x = 6. Check: left side 5 times 6 + 3 = 33, right side 2 times 6 + 21 = 33.</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Brackets on both sides. Expand both: 6x minus 2 = 4x + 12. Subtract 4x from both sides, add 2 to both sides, then divide by 2 to get x = 7. Check: 2 times (21 minus 1) = 40 and 4 times (7 + 3) = 40.</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Six mixed questions covering everything so far. Allow about 10 minutes. Questions 1 to 2 are core, 3 to 4 have x on both sides, 5 has a fraction (multiply both sides by 2 first) and 6 has brackets on both sides. Encourage students to check each answer.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Reveal answers with a key step in teal. For question 4, adding x to both sides gives 9 = 3x − 12, then 21 = 3x. For question 5, multiplying both sides by 2 removes the fraction.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Part 3 is about forming equations from words and diagrams, then solving them. The key skill is choosing a letter for the unknown and writing an equation.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 the puzzle aloud. Let the number be n. Multiplying by 4 gives 4n, subtracting 7 gives 4n minus 7, and this equals 29. Solve: add 7 to get 4n = 36, then divide by 4 to get n = 9. Check: 9 times 4 = 36, minus 7 = 29.</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perimeter is the total distance around the rectangle: two lengths plus two widths. 2(2x + 3) + 2(x + 1) = 32. Simplify to 6x + 8 = 32, so 6x = 24 and x = 4. The question asks for the length, so substitute: 2 times 4 + 3 = 11 cm. Check: 11 + 5 + 11 + 5 = 32.</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 m be the number of months. Gym A costs 20 + 15m and Gym B costs 19m. They cost the same when 20 + 15m = 19m. Subtract 15m from both sides: 20 = 4m, so m = 5. After 5 months both cost £95. Extension: which gym is cheaper for a year? Gym A: 20 + 180 = £200, Gym B: £228.</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Give students 6 minutes in silence. Remind them that the angles in a triangle add up to 180 degrees. Part a asks them to show the equation, so working must be clear. In part b, many students find x but forget to work out the largest angle, losing marks.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Students mark their own or a partner's work. M marks are for method, A marks for an accurate answer that depends on the method, and C1 is for communicating the final answer clearly. Angles: x + 20 = 50, 2x + 10 = 70, 3x minus 30 = 60. These add to 180, which is a good check.</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Discuss each mistake and ask students why it is wrong. 1: changing only one side breaks the balance. 2: subtracting 7 from 7 minus 2x leaves negative 2x, not 2x. 3: the 3 multiplies every term inside the bracket. 4: in 4x = 2 we divide 2 by 4, so x is one half, not 2.</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Students answer on a slip or mini whiteboard before leaving. Question 1 checks the Must objective, question 2 brackets and question 3 unknowns on both sides (Should). Use the results to plan next lesson.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Reveal the answers. Students who got all three are secure; anyone stuck on question 3 needs more practice with unknowns on both sides next lesson.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Recap the key points. An equation must stay balanced, so always do the same to both sides. Use inverse operations in reverse order. Expand brackets and collect x terms on one side first. Always check by substituting your answer back into the original equation.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_DARK">
    <p:bg>
      <p:bgPr>
        <a:solidFill>
          <a:schemeClr val="tx1"/>
        </a:solidFill>
      </p:bgPr>
    </p:bg>
    <p:spTree>
      <p:nvGrpSpPr>
        <p:cNvPr id="1" name=""/>
        <p:cNvGrpSpPr/>
        <p:nvPr/>
      </p:nvGrpSpPr>
      <p:grpSpPr>
        <a:xfrm>
          <a:off x="0" y="0"/>
          <a:ext cx="0" cy="0"/>
          <a:chOff x="0" y="0"/>
          <a:chExt cx="0" cy="0"/>
        </a:xfrm>
      </p:grpSpPr>
      <p:sp>
        <p:nvSpPr>
          <p:cNvPr id="2" name="Text 0"/>
          <p:cNvSpPr/>
          <p:nvPr>
            <p:ph idx="100" type="title" hasCustomPrompt="1"/>
          </p:nvPr>
        </p:nvSpPr>
        <p:spPr>
          <a:xfrm>
            <a:off x="548640" y="1234440"/>
            <a:ext cx="4754880" cy="1554480"/>
          </a:xfrm>
          <a:prstGeom prst="rect">
            <a:avLst/>
          </a:prstGeom>
          <a:noFill/>
          <a:ln/>
        </p:spPr>
        <p:txBody>
          <a:bodyPr wrap="square" rtlCol="0"/>
          <a:lstStyle>
            <a:lvl1pPr algn="l" indent="0" marL="0">
              <a:buNone/>
              <a:defRPr lang="en-US" sz="4000" b="1" dirty="0">
                <a:solidFill>
                  <a:schemeClr val="bg1"/>
                </a:solidFill>
              </a:defRPr>
            </a:lvl1pPr>
          </a:lstStyle>
          <a:p>
            <a:pPr algn="l" indent="0" marL="0">
              <a:buNone/>
            </a:pPr>
            <a:endParaRPr lang="en-US" sz="4000" dirty="0"/>
          </a:p>
        </p:txBody>
      </p:sp>
      <p:sp>
        <p:nvSpPr>
          <p:cNvPr id="3" name="Text 0"/>
          <p:cNvSpPr/>
          <p:nvPr>
            <p:ph idx="101" type="body" hasCustomPrompt="1"/>
          </p:nvPr>
        </p:nvSpPr>
        <p:spPr>
          <a:xfrm>
            <a:off x="548640" y="2926080"/>
            <a:ext cx="4572000" cy="822960"/>
          </a:xfrm>
          <a:prstGeom prst="rect">
            <a:avLst/>
          </a:prstGeom>
          <a:noFill/>
          <a:ln/>
        </p:spPr>
        <p:txBody>
          <a:bodyPr wrap="square" rtlCol="0"/>
          <a:lstStyle>
            <a:lvl1pPr algn="l" indent="0" marL="0">
              <a:buNone/>
              <a:defRPr lang="en-US" sz="1600" dirty="0">
                <a:solidFill>
                  <a:schemeClr val="bg2"/>
                </a:solidFill>
              </a:defRPr>
            </a:lvl1pPr>
          </a:lstStyle>
          <a:p>
            <a:pPr algn="l" indent="0" marL="0">
              <a:buNone/>
            </a:pPr>
            <a:endParaRPr lang="en-US" sz="1600"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_DARK">
    <p:bg>
      <p:bgPr>
        <a:solidFill>
          <a:schemeClr val="tx1"/>
        </a:solidFill>
      </p:bgPr>
    </p:bg>
    <p:spTree>
      <p:nvGrpSpPr>
        <p:cNvPr id="1" name=""/>
        <p:cNvGrpSpPr/>
        <p:nvPr/>
      </p:nvGrpSpPr>
      <p:grpSpPr>
        <a:xfrm>
          <a:off x="0" y="0"/>
          <a:ext cx="0" cy="0"/>
          <a:chOff x="0" y="0"/>
          <a:chExt cx="0" cy="0"/>
        </a:xfrm>
      </p:grpSpPr>
      <p:sp>
        <p:nvSpPr>
          <p:cNvPr id="2" name="Text 0"/>
          <p:cNvSpPr/>
          <p:nvPr>
            <p:ph idx="100" type="body" hasCustomPrompt="1"/>
          </p:nvPr>
        </p:nvSpPr>
        <p:spPr>
          <a:xfrm>
            <a:off x="548640" y="1600200"/>
            <a:ext cx="8046720" cy="411480"/>
          </a:xfrm>
          <a:prstGeom prst="rect">
            <a:avLst/>
          </a:prstGeom>
          <a:noFill/>
          <a:ln/>
        </p:spPr>
        <p:txBody>
          <a:bodyPr wrap="square" rtlCol="0"/>
          <a:lstStyle>
            <a:lvl1pPr algn="l" indent="0" marL="0">
              <a:buNone/>
              <a:defRPr lang="en-US" sz="1800" b="1" dirty="0">
                <a:solidFill>
                  <a:schemeClr val="accent3"/>
                </a:solidFill>
              </a:defRPr>
            </a:lvl1pPr>
          </a:lstStyle>
          <a:p>
            <a:pPr algn="l" indent="0" marL="0">
              <a:buNone/>
            </a:pPr>
            <a:endParaRPr lang="en-US" sz="1800" dirty="0"/>
          </a:p>
        </p:txBody>
      </p:sp>
      <p:sp>
        <p:nvSpPr>
          <p:cNvPr id="3" name="Text 0"/>
          <p:cNvSpPr/>
          <p:nvPr>
            <p:ph idx="101" type="title" hasCustomPrompt="1"/>
          </p:nvPr>
        </p:nvSpPr>
        <p:spPr>
          <a:xfrm>
            <a:off x="548640" y="2103120"/>
            <a:ext cx="8046720" cy="1188720"/>
          </a:xfrm>
          <a:prstGeom prst="rect">
            <a:avLst/>
          </a:prstGeom>
          <a:noFill/>
          <a:ln/>
        </p:spPr>
        <p:txBody>
          <a:bodyPr wrap="square" rtlCol="0"/>
          <a:lstStyle>
            <a:lvl1pPr algn="l" indent="0" marL="0">
              <a:buNone/>
              <a:defRPr lang="en-US" sz="3600" b="1" dirty="0">
                <a:solidFill>
                  <a:schemeClr val="bg1"/>
                </a:solidFill>
              </a:defRPr>
            </a:lvl1pPr>
          </a:lstStyle>
          <a:p>
            <a:pPr algn="l" indent="0" marL="0">
              <a:buNone/>
            </a:pPr>
            <a:endParaRPr lang="en-US" sz="36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bg2"/>
                </a:solidFill>
              </a:defRPr>
            </a:lvl1pPr>
          </a:lstStyle>
          <a:p>
            <a:pPr algn="r"/>
            <a:fld id="{F7021451-1387-4CA6-816F-3879F97B5CBC}" type="slidenum">
              <a:rPr b="0" lang="en-US"/>
              <a:t>1003</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NTENT">
    <p:bg>
      <p:bgPr>
        <a:solidFill>
          <a:schemeClr val="bg1"/>
        </a:solidFill>
      </p:bgPr>
    </p:bg>
    <p:spTree>
      <p:nvGrpSpPr>
        <p:cNvPr id="1" name=""/>
        <p:cNvGrpSpPr/>
        <p:nvPr/>
      </p:nvGrpSpPr>
      <p:grpSpPr>
        <a:xfrm>
          <a:off x="0" y="0"/>
          <a:ext cx="0" cy="0"/>
          <a:chOff x="0" y="0"/>
          <a:chExt cx="0" cy="0"/>
        </a:xfrm>
      </p:grpSpPr>
      <p:sp>
        <p:nvSpPr>
          <p:cNvPr id="2" name="Text 0"/>
          <p:cNvSpPr/>
          <p:nvPr>
            <p:ph idx="100" type="title" hasCustomPrompt="1"/>
          </p:nvPr>
        </p:nvSpPr>
        <p:spPr>
          <a:xfrm>
            <a:off x="365760" y="201168"/>
            <a:ext cx="8412480" cy="685800"/>
          </a:xfrm>
          <a:prstGeom prst="rect">
            <a:avLst/>
          </a:prstGeom>
          <a:noFill/>
          <a:ln/>
        </p:spPr>
        <p:txBody>
          <a:bodyPr wrap="square" rtlCol="0"/>
          <a:lstStyle>
            <a:lvl1pPr algn="ctr" indent="0" marL="0">
              <a:buNone/>
              <a:defRPr lang="en-US" sz="3200" b="1" dirty="0">
                <a:solidFill>
                  <a:schemeClr val="tx1"/>
                </a:solidFill>
              </a:defRPr>
            </a:lvl1pPr>
          </a:lstStyle>
          <a:p>
            <a:pPr algn="ctr" indent="0" marL="0">
              <a:buNone/>
            </a:pPr>
            <a:endParaRPr lang="en-US" sz="3200" dirty="0"/>
          </a:p>
        </p:txBody>
      </p:sp>
      <p:sp>
        <p:nvSpPr>
          <p:cNvPr id="3" name="Text 0"/>
          <p:cNvSpPr/>
          <p:nvPr/>
        </p:nvSpPr>
        <p:spPr>
          <a:xfrm>
            <a:off x="365760" y="4754880"/>
            <a:ext cx="5486400" cy="274320"/>
          </a:xfrm>
          <a:prstGeom prst="rect">
            <a:avLst/>
          </a:prstGeom>
          <a:noFill/>
          <a:ln/>
        </p:spPr>
        <p:txBody>
          <a:bodyPr wrap="square" lIns="0" tIns="0" rIns="0" bIns="0" rtlCol="0" anchor="ctr"/>
          <a:lstStyle/>
          <a:p>
            <a:pPr algn="l" indent="0" marL="0">
              <a:buNone/>
            </a:pPr>
            <a:r>
              <a:rPr lang="en-US" sz="1000" dirty="0">
                <a:solidFill>
                  <a:schemeClr val="tx2"/>
                </a:solidFill>
              </a:rPr>
              <a:t>Solving Linear Equations  |  The World of Teaching Premium</a:t>
            </a:r>
            <a:endParaRPr lang="en-US" sz="10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1004</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bg2"/>
                </a:solidFill>
              </a:defRPr>
            </a:lvl1pPr>
          </a:lstStyle>
          <a:p>
            <a:pPr algn="r"/>
            <a:fld id="{F7021451-1387-4CA6-816F-3879F97B5CBC}" type="slidenum">
              <a:rPr b="0" lang="en-US"/>
              <a:t>null</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ext 0"/>
          <p:cNvSpPr/>
          <p:nvPr>
            <p:ph idx="100" type="title" hasCustomPrompt="1"/>
          </p:nvPr>
        </p:nvSpPr>
        <p:spPr>
          <a:xfrm>
            <a:off x="548640" y="1234440"/>
            <a:ext cx="4754880" cy="1554480"/>
          </a:xfrm>
          <a:prstGeom prst="rect">
            <a:avLst/>
          </a:prstGeom>
          <a:noFill/>
          <a:ln/>
        </p:spPr>
        <p:txBody>
          <a:bodyPr wrap="square" lIns="0" tIns="0" rIns="0" bIns="0" rtlCol="0" anchor="b"/>
          <a:lstStyle/>
          <a:p>
            <a:pPr algn="l" indent="0" marL="0">
              <a:buNone/>
            </a:pPr>
            <a:r>
              <a:rPr lang="en-US" sz="4000" b="1" dirty="0">
                <a:solidFill>
                  <a:schemeClr val="bg1"/>
                </a:solidFill>
              </a:rPr>
              <a:t>Solving Linear Equations</a:t>
            </a:r>
            <a:endParaRPr lang="en-US" sz="4000" dirty="0"/>
          </a:p>
        </p:txBody>
      </p:sp>
      <p:sp>
        <p:nvSpPr>
          <p:cNvPr id="3" name="Text 0"/>
          <p:cNvSpPr/>
          <p:nvPr>
            <p:ph idx="101" type="body" hasCustomPrompt="1"/>
          </p:nvPr>
        </p:nvSpPr>
        <p:spPr>
          <a:xfrm>
            <a:off x="548640" y="2926080"/>
            <a:ext cx="4572000" cy="822960"/>
          </a:xfrm>
          <a:prstGeom prst="rect">
            <a:avLst/>
          </a:prstGeom>
          <a:noFill/>
          <a:ln/>
        </p:spPr>
        <p:txBody>
          <a:bodyPr wrap="square" lIns="0" tIns="0" rIns="0" bIns="0" rtlCol="0" anchor="t"/>
          <a:lstStyle/>
          <a:p>
            <a:pPr algn="l" indent="0" marL="0">
              <a:buNone/>
            </a:pPr>
            <a:r>
              <a:rPr lang="en-US" sz="1600" dirty="0">
                <a:solidFill>
                  <a:schemeClr val="bg2"/>
                </a:solidFill>
              </a:rPr>
              <a:t>Use the balance method to find the value of the unknown</a:t>
            </a:r>
            <a:endParaRPr lang="en-US" sz="1600" dirty="0"/>
          </a:p>
        </p:txBody>
      </p:sp>
      <p:sp>
        <p:nvSpPr>
          <p:cNvPr id="5" name="text_1"/>
          <p:cNvSpPr txBox="1"/>
          <p:nvPr/>
        </p:nvSpPr>
        <p:spPr>
          <a:xfrm>
            <a:off x="548640" y="3931920"/>
            <a:ext cx="4572000" cy="365760"/>
          </a:xfrm>
          <a:prstGeom prst="rect">
            <a:avLst/>
          </a:prstGeom>
          <a:noFill/>
          <a:ln/>
        </p:spPr>
        <p:txBody>
          <a:bodyPr wrap="square" lIns="0" tIns="0" rIns="0" bIns="0" rtlCol="0" anchor="t"/>
          <a:lstStyle/>
          <a:p>
            <a:pPr indent="0" marL="0">
              <a:buNone/>
            </a:pPr>
            <a:r>
              <a:rPr lang="en-US" sz="1600" b="1" dirty="0">
                <a:solidFill>
                  <a:schemeClr val="accent3"/>
                </a:solidFill>
              </a:rPr>
              <a:t>GCSE Maths  |  Foundation and Higher</a:t>
            </a:r>
            <a:endParaRPr lang="en-US" sz="1600" dirty="0"/>
          </a:p>
        </p:txBody>
      </p:sp>
      <p:sp>
        <p:nvSpPr>
          <p:cNvPr id="6" name="xblock_2"/>
          <p:cNvSpPr/>
          <p:nvPr/>
        </p:nvSpPr>
        <p:spPr>
          <a:xfrm>
            <a:off x="5157216" y="2510028"/>
            <a:ext cx="219456" cy="219456"/>
          </a:xfrm>
          <a:prstGeom prst="roundRect">
            <a:avLst>
              <a:gd name="adj" fmla="val 12500"/>
            </a:avLst>
          </a:prstGeom>
          <a:solidFill>
            <a:schemeClr val="accent4"/>
          </a:solidFill>
          <a:ln>
            <a:solidFill>
              <a:schemeClr val="accent4"/>
            </a:solidFill>
          </a:ln>
        </p:spPr>
        <p:txBody>
          <a:bodyPr wrap="square" lIns="0" tIns="0" rIns="0" bIns="0" rtlCol="0" anchor="ctr"/>
          <a:lstStyle/>
          <a:p>
            <a:pPr algn="ctr" indent="0" marL="0">
              <a:buNone/>
            </a:pPr>
            <a:r>
              <a:rPr lang="en-US" sz="1200" b="1" dirty="0">
                <a:solidFill>
                  <a:schemeClr val="bg1"/>
                </a:solidFill>
              </a:rPr>
              <a:t>x</a:t>
            </a:r>
            <a:endParaRPr lang="en-US" sz="1200" dirty="0"/>
          </a:p>
        </p:txBody>
      </p:sp>
      <p:sp>
        <p:nvSpPr>
          <p:cNvPr id="7" name="xblock_3"/>
          <p:cNvSpPr/>
          <p:nvPr/>
        </p:nvSpPr>
        <p:spPr>
          <a:xfrm>
            <a:off x="5404104" y="2510028"/>
            <a:ext cx="219456" cy="219456"/>
          </a:xfrm>
          <a:prstGeom prst="roundRect">
            <a:avLst>
              <a:gd name="adj" fmla="val 12500"/>
            </a:avLst>
          </a:prstGeom>
          <a:solidFill>
            <a:schemeClr val="accent4"/>
          </a:solidFill>
          <a:ln>
            <a:solidFill>
              <a:schemeClr val="accent4"/>
            </a:solidFill>
          </a:ln>
        </p:spPr>
        <p:txBody>
          <a:bodyPr wrap="square" lIns="0" tIns="0" rIns="0" bIns="0" rtlCol="0" anchor="ctr"/>
          <a:lstStyle/>
          <a:p>
            <a:pPr algn="ctr" indent="0" marL="0">
              <a:buNone/>
            </a:pPr>
            <a:r>
              <a:rPr lang="en-US" sz="1200" b="1" dirty="0">
                <a:solidFill>
                  <a:schemeClr val="bg1"/>
                </a:solidFill>
              </a:rPr>
              <a:t>x</a:t>
            </a:r>
            <a:endParaRPr lang="en-US" sz="1200" dirty="0"/>
          </a:p>
        </p:txBody>
      </p:sp>
      <p:sp>
        <p:nvSpPr>
          <p:cNvPr id="8" name="unit_4"/>
          <p:cNvSpPr/>
          <p:nvPr/>
        </p:nvSpPr>
        <p:spPr>
          <a:xfrm>
            <a:off x="5664708" y="2523744"/>
            <a:ext cx="192024" cy="192024"/>
          </a:xfrm>
          <a:prstGeom prst="ellipse">
            <a:avLst/>
          </a:prstGeom>
          <a:solidFill>
            <a:schemeClr val="accent3"/>
          </a:solidFill>
          <a:ln w="12700">
            <a:solidFill>
              <a:schemeClr val="accent3"/>
            </a:solidFill>
            <a:prstDash val="solid"/>
          </a:ln>
        </p:spPr>
      </p:sp>
      <p:sp>
        <p:nvSpPr>
          <p:cNvPr id="9" name="unit_5"/>
          <p:cNvSpPr/>
          <p:nvPr/>
        </p:nvSpPr>
        <p:spPr>
          <a:xfrm>
            <a:off x="5911596" y="2523744"/>
            <a:ext cx="192024" cy="192024"/>
          </a:xfrm>
          <a:prstGeom prst="ellipse">
            <a:avLst/>
          </a:prstGeom>
          <a:solidFill>
            <a:schemeClr val="accent3"/>
          </a:solidFill>
          <a:ln w="12700">
            <a:solidFill>
              <a:schemeClr val="accent3"/>
            </a:solidFill>
            <a:prstDash val="solid"/>
          </a:ln>
        </p:spPr>
      </p:sp>
      <p:sp>
        <p:nvSpPr>
          <p:cNvPr id="10" name="unit_6"/>
          <p:cNvSpPr/>
          <p:nvPr/>
        </p:nvSpPr>
        <p:spPr>
          <a:xfrm>
            <a:off x="6158484" y="2523744"/>
            <a:ext cx="192024" cy="192024"/>
          </a:xfrm>
          <a:prstGeom prst="ellipse">
            <a:avLst/>
          </a:prstGeom>
          <a:solidFill>
            <a:schemeClr val="accent3"/>
          </a:solidFill>
          <a:ln w="12700">
            <a:solidFill>
              <a:schemeClr val="accent3"/>
            </a:solidFill>
            <a:prstDash val="solid"/>
          </a:ln>
        </p:spPr>
      </p:sp>
      <p:sp>
        <p:nvSpPr>
          <p:cNvPr id="11" name="pan_7"/>
          <p:cNvSpPr/>
          <p:nvPr/>
        </p:nvSpPr>
        <p:spPr>
          <a:xfrm>
            <a:off x="5052060" y="2743200"/>
            <a:ext cx="1417320" cy="82296"/>
          </a:xfrm>
          <a:prstGeom prst="roundRect">
            <a:avLst>
              <a:gd name="adj" fmla="val 33333"/>
            </a:avLst>
          </a:prstGeom>
          <a:solidFill>
            <a:schemeClr val="bg2"/>
          </a:solidFill>
          <a:ln w="12700">
            <a:solidFill>
              <a:schemeClr val="bg2"/>
            </a:solidFill>
            <a:prstDash val="solid"/>
          </a:ln>
        </p:spPr>
      </p:sp>
      <p:sp>
        <p:nvSpPr>
          <p:cNvPr id="12" name="text_8"/>
          <p:cNvSpPr txBox="1"/>
          <p:nvPr/>
        </p:nvSpPr>
        <p:spPr>
          <a:xfrm>
            <a:off x="5052060" y="2971800"/>
            <a:ext cx="1417320" cy="320040"/>
          </a:xfrm>
          <a:prstGeom prst="rect">
            <a:avLst/>
          </a:prstGeom>
          <a:noFill/>
          <a:ln/>
        </p:spPr>
        <p:txBody>
          <a:bodyPr wrap="square" lIns="0" tIns="0" rIns="0" bIns="0" rtlCol="0" anchor="ctr"/>
          <a:lstStyle/>
          <a:p>
            <a:pPr algn="ctr" indent="0" marL="0">
              <a:buNone/>
            </a:pPr>
            <a:r>
              <a:rPr lang="en-US" sz="1600" b="1" dirty="0">
                <a:solidFill>
                  <a:schemeClr val="bg1"/>
                </a:solidFill>
              </a:rPr>
              <a:t>2x + 3</a:t>
            </a:r>
            <a:endParaRPr lang="en-US" sz="1600" dirty="0"/>
          </a:p>
        </p:txBody>
      </p:sp>
      <p:sp>
        <p:nvSpPr>
          <p:cNvPr id="13" name="unit_9"/>
          <p:cNvSpPr/>
          <p:nvPr/>
        </p:nvSpPr>
        <p:spPr>
          <a:xfrm>
            <a:off x="7365492" y="2523744"/>
            <a:ext cx="192024" cy="192024"/>
          </a:xfrm>
          <a:prstGeom prst="ellipse">
            <a:avLst/>
          </a:prstGeom>
          <a:solidFill>
            <a:schemeClr val="accent3"/>
          </a:solidFill>
          <a:ln w="12700">
            <a:solidFill>
              <a:schemeClr val="accent3"/>
            </a:solidFill>
            <a:prstDash val="solid"/>
          </a:ln>
        </p:spPr>
      </p:sp>
      <p:sp>
        <p:nvSpPr>
          <p:cNvPr id="14" name="unit_10"/>
          <p:cNvSpPr/>
          <p:nvPr/>
        </p:nvSpPr>
        <p:spPr>
          <a:xfrm>
            <a:off x="7612380" y="2523744"/>
            <a:ext cx="192024" cy="192024"/>
          </a:xfrm>
          <a:prstGeom prst="ellipse">
            <a:avLst/>
          </a:prstGeom>
          <a:solidFill>
            <a:schemeClr val="accent3"/>
          </a:solidFill>
          <a:ln w="12700">
            <a:solidFill>
              <a:schemeClr val="accent3"/>
            </a:solidFill>
            <a:prstDash val="solid"/>
          </a:ln>
        </p:spPr>
      </p:sp>
      <p:sp>
        <p:nvSpPr>
          <p:cNvPr id="15" name="unit_11"/>
          <p:cNvSpPr/>
          <p:nvPr/>
        </p:nvSpPr>
        <p:spPr>
          <a:xfrm>
            <a:off x="7859268" y="2523744"/>
            <a:ext cx="192024" cy="192024"/>
          </a:xfrm>
          <a:prstGeom prst="ellipse">
            <a:avLst/>
          </a:prstGeom>
          <a:solidFill>
            <a:schemeClr val="accent3"/>
          </a:solidFill>
          <a:ln w="12700">
            <a:solidFill>
              <a:schemeClr val="accent3"/>
            </a:solidFill>
            <a:prstDash val="solid"/>
          </a:ln>
        </p:spPr>
      </p:sp>
      <p:sp>
        <p:nvSpPr>
          <p:cNvPr id="16" name="unit_12"/>
          <p:cNvSpPr/>
          <p:nvPr/>
        </p:nvSpPr>
        <p:spPr>
          <a:xfrm>
            <a:off x="8106156" y="2523744"/>
            <a:ext cx="192024" cy="192024"/>
          </a:xfrm>
          <a:prstGeom prst="ellipse">
            <a:avLst/>
          </a:prstGeom>
          <a:solidFill>
            <a:schemeClr val="accent3"/>
          </a:solidFill>
          <a:ln w="12700">
            <a:solidFill>
              <a:schemeClr val="accent3"/>
            </a:solidFill>
            <a:prstDash val="solid"/>
          </a:ln>
        </p:spPr>
      </p:sp>
      <p:sp>
        <p:nvSpPr>
          <p:cNvPr id="17" name="unit_13"/>
          <p:cNvSpPr/>
          <p:nvPr/>
        </p:nvSpPr>
        <p:spPr>
          <a:xfrm>
            <a:off x="8353044" y="2523744"/>
            <a:ext cx="192024" cy="192024"/>
          </a:xfrm>
          <a:prstGeom prst="ellipse">
            <a:avLst/>
          </a:prstGeom>
          <a:solidFill>
            <a:schemeClr val="accent3"/>
          </a:solidFill>
          <a:ln w="12700">
            <a:solidFill>
              <a:schemeClr val="accent3"/>
            </a:solidFill>
            <a:prstDash val="solid"/>
          </a:ln>
        </p:spPr>
      </p:sp>
      <p:sp>
        <p:nvSpPr>
          <p:cNvPr id="18" name="unit_14"/>
          <p:cNvSpPr/>
          <p:nvPr/>
        </p:nvSpPr>
        <p:spPr>
          <a:xfrm>
            <a:off x="7365492" y="2276856"/>
            <a:ext cx="192024" cy="192024"/>
          </a:xfrm>
          <a:prstGeom prst="ellipse">
            <a:avLst/>
          </a:prstGeom>
          <a:solidFill>
            <a:schemeClr val="accent3"/>
          </a:solidFill>
          <a:ln w="12700">
            <a:solidFill>
              <a:schemeClr val="accent3"/>
            </a:solidFill>
            <a:prstDash val="solid"/>
          </a:ln>
        </p:spPr>
      </p:sp>
      <p:sp>
        <p:nvSpPr>
          <p:cNvPr id="19" name="unit_15"/>
          <p:cNvSpPr/>
          <p:nvPr/>
        </p:nvSpPr>
        <p:spPr>
          <a:xfrm>
            <a:off x="7612380" y="2276856"/>
            <a:ext cx="192024" cy="192024"/>
          </a:xfrm>
          <a:prstGeom prst="ellipse">
            <a:avLst/>
          </a:prstGeom>
          <a:solidFill>
            <a:schemeClr val="accent3"/>
          </a:solidFill>
          <a:ln w="12700">
            <a:solidFill>
              <a:schemeClr val="accent3"/>
            </a:solidFill>
            <a:prstDash val="solid"/>
          </a:ln>
        </p:spPr>
      </p:sp>
      <p:sp>
        <p:nvSpPr>
          <p:cNvPr id="20" name="unit_16"/>
          <p:cNvSpPr/>
          <p:nvPr/>
        </p:nvSpPr>
        <p:spPr>
          <a:xfrm>
            <a:off x="7859268" y="2276856"/>
            <a:ext cx="192024" cy="192024"/>
          </a:xfrm>
          <a:prstGeom prst="ellipse">
            <a:avLst/>
          </a:prstGeom>
          <a:solidFill>
            <a:schemeClr val="accent3"/>
          </a:solidFill>
          <a:ln w="12700">
            <a:solidFill>
              <a:schemeClr val="accent3"/>
            </a:solidFill>
            <a:prstDash val="solid"/>
          </a:ln>
        </p:spPr>
      </p:sp>
      <p:sp>
        <p:nvSpPr>
          <p:cNvPr id="21" name="unit_17"/>
          <p:cNvSpPr/>
          <p:nvPr/>
        </p:nvSpPr>
        <p:spPr>
          <a:xfrm>
            <a:off x="8106156" y="2276856"/>
            <a:ext cx="192024" cy="192024"/>
          </a:xfrm>
          <a:prstGeom prst="ellipse">
            <a:avLst/>
          </a:prstGeom>
          <a:solidFill>
            <a:schemeClr val="accent3"/>
          </a:solidFill>
          <a:ln w="12700">
            <a:solidFill>
              <a:schemeClr val="accent3"/>
            </a:solidFill>
            <a:prstDash val="solid"/>
          </a:ln>
        </p:spPr>
      </p:sp>
      <p:sp>
        <p:nvSpPr>
          <p:cNvPr id="22" name="unit_18"/>
          <p:cNvSpPr/>
          <p:nvPr/>
        </p:nvSpPr>
        <p:spPr>
          <a:xfrm>
            <a:off x="8353044" y="2276856"/>
            <a:ext cx="192024" cy="192024"/>
          </a:xfrm>
          <a:prstGeom prst="ellipse">
            <a:avLst/>
          </a:prstGeom>
          <a:solidFill>
            <a:schemeClr val="accent3"/>
          </a:solidFill>
          <a:ln w="12700">
            <a:solidFill>
              <a:schemeClr val="accent3"/>
            </a:solidFill>
            <a:prstDash val="solid"/>
          </a:ln>
        </p:spPr>
      </p:sp>
      <p:sp>
        <p:nvSpPr>
          <p:cNvPr id="23" name="unit_19"/>
          <p:cNvSpPr/>
          <p:nvPr/>
        </p:nvSpPr>
        <p:spPr>
          <a:xfrm>
            <a:off x="7859268" y="2029968"/>
            <a:ext cx="192024" cy="192024"/>
          </a:xfrm>
          <a:prstGeom prst="ellipse">
            <a:avLst/>
          </a:prstGeom>
          <a:solidFill>
            <a:schemeClr val="accent3"/>
          </a:solidFill>
          <a:ln w="12700">
            <a:solidFill>
              <a:schemeClr val="accent3"/>
            </a:solidFill>
            <a:prstDash val="solid"/>
          </a:ln>
        </p:spPr>
      </p:sp>
      <p:sp>
        <p:nvSpPr>
          <p:cNvPr id="24" name="pan_20"/>
          <p:cNvSpPr/>
          <p:nvPr/>
        </p:nvSpPr>
        <p:spPr>
          <a:xfrm>
            <a:off x="7246620" y="2743200"/>
            <a:ext cx="1417320" cy="82296"/>
          </a:xfrm>
          <a:prstGeom prst="roundRect">
            <a:avLst>
              <a:gd name="adj" fmla="val 33333"/>
            </a:avLst>
          </a:prstGeom>
          <a:solidFill>
            <a:schemeClr val="bg2"/>
          </a:solidFill>
          <a:ln w="12700">
            <a:solidFill>
              <a:schemeClr val="bg2"/>
            </a:solidFill>
            <a:prstDash val="solid"/>
          </a:ln>
        </p:spPr>
      </p:sp>
      <p:sp>
        <p:nvSpPr>
          <p:cNvPr id="25" name="text_21"/>
          <p:cNvSpPr txBox="1"/>
          <p:nvPr/>
        </p:nvSpPr>
        <p:spPr>
          <a:xfrm>
            <a:off x="7246620" y="2971800"/>
            <a:ext cx="1417320" cy="320040"/>
          </a:xfrm>
          <a:prstGeom prst="rect">
            <a:avLst/>
          </a:prstGeom>
          <a:noFill/>
          <a:ln/>
        </p:spPr>
        <p:txBody>
          <a:bodyPr wrap="square" lIns="0" tIns="0" rIns="0" bIns="0" rtlCol="0" anchor="ctr"/>
          <a:lstStyle/>
          <a:p>
            <a:pPr algn="ctr" indent="0" marL="0">
              <a:buNone/>
            </a:pPr>
            <a:r>
              <a:rPr lang="en-US" sz="1600" b="1" dirty="0">
                <a:solidFill>
                  <a:schemeClr val="bg1"/>
                </a:solidFill>
              </a:rPr>
              <a:t>11</a:t>
            </a:r>
            <a:endParaRPr lang="en-US" sz="1600" dirty="0"/>
          </a:p>
        </p:txBody>
      </p:sp>
      <p:sp>
        <p:nvSpPr>
          <p:cNvPr id="26" name="beam_22"/>
          <p:cNvSpPr/>
          <p:nvPr/>
        </p:nvSpPr>
        <p:spPr>
          <a:xfrm>
            <a:off x="5760720" y="2825496"/>
            <a:ext cx="2194560" cy="54864"/>
          </a:xfrm>
          <a:prstGeom prst="rect">
            <a:avLst/>
          </a:prstGeom>
          <a:solidFill>
            <a:schemeClr val="bg2"/>
          </a:solidFill>
          <a:ln w="12700">
            <a:solidFill>
              <a:schemeClr val="bg2"/>
            </a:solidFill>
            <a:prstDash val="solid"/>
          </a:ln>
        </p:spPr>
      </p:sp>
      <p:sp>
        <p:nvSpPr>
          <p:cNvPr id="27" name="fulcrum_23"/>
          <p:cNvSpPr/>
          <p:nvPr/>
        </p:nvSpPr>
        <p:spPr>
          <a:xfrm>
            <a:off x="6601968" y="2880360"/>
            <a:ext cx="512064" cy="685800"/>
          </a:xfrm>
          <a:prstGeom prst="triangle">
            <a:avLst/>
          </a:prstGeom>
          <a:solidFill>
            <a:schemeClr val="bg2"/>
          </a:solidFill>
          <a:ln w="12700">
            <a:solidFill>
              <a:schemeClr val="bg2"/>
            </a:solidFill>
            <a:prstDash val="solid"/>
          </a:ln>
        </p:spPr>
      </p:sp>
      <p:sp>
        <p:nvSpPr>
          <p:cNvPr id="28" name="base_24"/>
          <p:cNvSpPr/>
          <p:nvPr/>
        </p:nvSpPr>
        <p:spPr>
          <a:xfrm>
            <a:off x="6309360" y="3566160"/>
            <a:ext cx="1097280" cy="82296"/>
          </a:xfrm>
          <a:prstGeom prst="roundRect">
            <a:avLst>
              <a:gd name="adj" fmla="val 33333"/>
            </a:avLst>
          </a:prstGeom>
          <a:solidFill>
            <a:schemeClr val="bg2"/>
          </a:solidFill>
          <a:ln w="12700">
            <a:solidFill>
              <a:schemeClr val="bg2"/>
            </a:solidFill>
            <a:prstDash val="solid"/>
          </a:ln>
        </p:spPr>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ph idx="100" type="title" hasCustomPrompt="1"/>
          </p:nvPr>
        </p:nvSpPr>
        <p:spPr>
          <a:xfrm>
            <a:off x="365760" y="201168"/>
            <a:ext cx="8412480" cy="685800"/>
          </a:xfrm>
          <a:prstGeom prst="rect">
            <a:avLst/>
          </a:prstGeom>
          <a:noFill/>
          <a:ln/>
        </p:spPr>
        <p:txBody>
          <a:bodyPr wrap="square" lIns="0" tIns="0" rIns="0" bIns="0" rtlCol="0" anchor="ctr"/>
          <a:lstStyle/>
          <a:p>
            <a:pPr algn="ctr" indent="0" marL="0">
              <a:buNone/>
            </a:pPr>
            <a:r>
              <a:rPr lang="en-US" sz="3200" b="1" dirty="0">
                <a:solidFill>
                  <a:schemeClr val="tx1"/>
                </a:solidFill>
              </a:rPr>
              <a:t>Learning objectives</a:t>
            </a:r>
            <a:endParaRPr lang="en-US" sz="3200" dirty="0"/>
          </a:p>
        </p:txBody>
      </p:sp>
      <p:sp>
        <p:nvSpPr>
          <p:cNvPr id="4" name="card_25"/>
          <p:cNvSpPr/>
          <p:nvPr/>
        </p:nvSpPr>
        <p:spPr>
          <a:xfrm>
            <a:off x="457200" y="1188720"/>
            <a:ext cx="2560320" cy="3200400"/>
          </a:xfrm>
          <a:prstGeom prst="roundRect">
            <a:avLst>
              <a:gd name="adj" fmla="val 4286"/>
            </a:avLst>
          </a:prstGeom>
          <a:solidFill>
            <a:schemeClr val="bg2"/>
          </a:solidFill>
          <a:ln w="12700">
            <a:solidFill>
              <a:schemeClr val="bg2"/>
            </a:solidFill>
            <a:prstDash val="solid"/>
          </a:ln>
        </p:spPr>
      </p:sp>
      <p:sp>
        <p:nvSpPr>
          <p:cNvPr id="5" name="badge_26"/>
          <p:cNvSpPr/>
          <p:nvPr/>
        </p:nvSpPr>
        <p:spPr>
          <a:xfrm>
            <a:off x="1417320" y="1417320"/>
            <a:ext cx="640080" cy="640080"/>
          </a:xfrm>
          <a:prstGeom prst="ellipse">
            <a:avLst/>
          </a:prstGeom>
          <a:solidFill>
            <a:schemeClr val="accent2"/>
          </a:solidFill>
          <a:ln>
            <a:solidFill>
              <a:schemeClr val="accent2"/>
            </a:solidFill>
          </a:ln>
        </p:spPr>
        <p:txBody>
          <a:bodyPr wrap="square" lIns="0" tIns="0" rIns="0" bIns="0" rtlCol="0" anchor="ctr"/>
          <a:lstStyle/>
          <a:p>
            <a:pPr algn="ctr" indent="0" marL="0">
              <a:buNone/>
            </a:pPr>
            <a:r>
              <a:rPr lang="en-US" sz="2400" b="1" dirty="0">
                <a:solidFill>
                  <a:schemeClr val="bg1"/>
                </a:solidFill>
              </a:rPr>
              <a:t>M</a:t>
            </a:r>
            <a:endParaRPr lang="en-US" sz="2400" dirty="0"/>
          </a:p>
        </p:txBody>
      </p:sp>
      <p:sp>
        <p:nvSpPr>
          <p:cNvPr id="6" name="text_27"/>
          <p:cNvSpPr txBox="1"/>
          <p:nvPr/>
        </p:nvSpPr>
        <p:spPr>
          <a:xfrm>
            <a:off x="640080" y="2194560"/>
            <a:ext cx="2194560" cy="457200"/>
          </a:xfrm>
          <a:prstGeom prst="rect">
            <a:avLst/>
          </a:prstGeom>
          <a:noFill/>
          <a:ln/>
        </p:spPr>
        <p:txBody>
          <a:bodyPr wrap="square" lIns="0" tIns="0" rIns="0" bIns="0" rtlCol="0" anchor="t"/>
          <a:lstStyle/>
          <a:p>
            <a:pPr algn="ctr" indent="0" marL="0">
              <a:buNone/>
            </a:pPr>
            <a:r>
              <a:rPr lang="en-US" sz="2200" b="1" dirty="0">
                <a:solidFill>
                  <a:schemeClr val="tx1"/>
                </a:solidFill>
                <a:latin typeface="+mj-lt" pitchFamily="34" charset="0"/>
                <a:ea typeface="+mj-lt" pitchFamily="34" charset="-122"/>
                <a:cs typeface="+mj-lt" pitchFamily="34" charset="-120"/>
              </a:rPr>
              <a:t>Must</a:t>
            </a:r>
            <a:endParaRPr lang="en-US" sz="2200" dirty="0"/>
          </a:p>
        </p:txBody>
      </p:sp>
      <p:sp>
        <p:nvSpPr>
          <p:cNvPr id="7" name="text_28"/>
          <p:cNvSpPr txBox="1"/>
          <p:nvPr/>
        </p:nvSpPr>
        <p:spPr>
          <a:xfrm>
            <a:off x="685800" y="2743200"/>
            <a:ext cx="2103120" cy="1371600"/>
          </a:xfrm>
          <a:prstGeom prst="rect">
            <a:avLst/>
          </a:prstGeom>
          <a:noFill/>
          <a:ln/>
        </p:spPr>
        <p:txBody>
          <a:bodyPr wrap="square" lIns="0" tIns="0" rIns="0" bIns="0" rtlCol="0" anchor="t"/>
          <a:lstStyle/>
          <a:p>
            <a:pPr algn="ctr" indent="0" marL="0">
              <a:buNone/>
            </a:pPr>
            <a:r>
              <a:rPr lang="en-US" sz="1600" dirty="0">
                <a:solidFill>
                  <a:schemeClr val="tx2"/>
                </a:solidFill>
              </a:rPr>
              <a:t>Solve one step and two step linear equations using inverse operations</a:t>
            </a:r>
            <a:endParaRPr lang="en-US" sz="1600" dirty="0"/>
          </a:p>
        </p:txBody>
      </p:sp>
      <p:sp>
        <p:nvSpPr>
          <p:cNvPr id="8" name="card_29"/>
          <p:cNvSpPr/>
          <p:nvPr/>
        </p:nvSpPr>
        <p:spPr>
          <a:xfrm>
            <a:off x="3291840" y="1188720"/>
            <a:ext cx="2560320" cy="3200400"/>
          </a:xfrm>
          <a:prstGeom prst="roundRect">
            <a:avLst>
              <a:gd name="adj" fmla="val 4286"/>
            </a:avLst>
          </a:prstGeom>
          <a:solidFill>
            <a:schemeClr val="bg2"/>
          </a:solidFill>
          <a:ln w="12700">
            <a:solidFill>
              <a:schemeClr val="bg2"/>
            </a:solidFill>
            <a:prstDash val="solid"/>
          </a:ln>
        </p:spPr>
      </p:sp>
      <p:sp>
        <p:nvSpPr>
          <p:cNvPr id="9" name="badge_30"/>
          <p:cNvSpPr/>
          <p:nvPr/>
        </p:nvSpPr>
        <p:spPr>
          <a:xfrm>
            <a:off x="4251960" y="1417320"/>
            <a:ext cx="640080" cy="640080"/>
          </a:xfrm>
          <a:prstGeom prst="ellipse">
            <a:avLst/>
          </a:prstGeom>
          <a:solidFill>
            <a:schemeClr val="accent3"/>
          </a:solidFill>
          <a:ln>
            <a:solidFill>
              <a:schemeClr val="accent3"/>
            </a:solidFill>
          </a:ln>
        </p:spPr>
        <p:txBody>
          <a:bodyPr wrap="square" lIns="0" tIns="0" rIns="0" bIns="0" rtlCol="0" anchor="ctr"/>
          <a:lstStyle/>
          <a:p>
            <a:pPr algn="ctr" indent="0" marL="0">
              <a:buNone/>
            </a:pPr>
            <a:r>
              <a:rPr lang="en-US" sz="2400" b="1" dirty="0">
                <a:solidFill>
                  <a:schemeClr val="bg1"/>
                </a:solidFill>
              </a:rPr>
              <a:t>S</a:t>
            </a:r>
            <a:endParaRPr lang="en-US" sz="2400" dirty="0"/>
          </a:p>
        </p:txBody>
      </p:sp>
      <p:sp>
        <p:nvSpPr>
          <p:cNvPr id="10" name="text_31"/>
          <p:cNvSpPr txBox="1"/>
          <p:nvPr/>
        </p:nvSpPr>
        <p:spPr>
          <a:xfrm>
            <a:off x="3474720" y="2194560"/>
            <a:ext cx="2194560" cy="457200"/>
          </a:xfrm>
          <a:prstGeom prst="rect">
            <a:avLst/>
          </a:prstGeom>
          <a:noFill/>
          <a:ln/>
        </p:spPr>
        <p:txBody>
          <a:bodyPr wrap="square" lIns="0" tIns="0" rIns="0" bIns="0" rtlCol="0" anchor="t"/>
          <a:lstStyle/>
          <a:p>
            <a:pPr algn="ctr" indent="0" marL="0">
              <a:buNone/>
            </a:pPr>
            <a:r>
              <a:rPr lang="en-US" sz="2200" b="1" dirty="0">
                <a:solidFill>
                  <a:schemeClr val="tx1"/>
                </a:solidFill>
                <a:latin typeface="+mj-lt" pitchFamily="34" charset="0"/>
                <a:ea typeface="+mj-lt" pitchFamily="34" charset="-122"/>
                <a:cs typeface="+mj-lt" pitchFamily="34" charset="-120"/>
              </a:rPr>
              <a:t>Should</a:t>
            </a:r>
            <a:endParaRPr lang="en-US" sz="2200" dirty="0"/>
          </a:p>
        </p:txBody>
      </p:sp>
      <p:sp>
        <p:nvSpPr>
          <p:cNvPr id="11" name="text_32"/>
          <p:cNvSpPr txBox="1"/>
          <p:nvPr/>
        </p:nvSpPr>
        <p:spPr>
          <a:xfrm>
            <a:off x="3520440" y="2743200"/>
            <a:ext cx="2103120" cy="1371600"/>
          </a:xfrm>
          <a:prstGeom prst="rect">
            <a:avLst/>
          </a:prstGeom>
          <a:noFill/>
          <a:ln/>
        </p:spPr>
        <p:txBody>
          <a:bodyPr wrap="square" lIns="0" tIns="0" rIns="0" bIns="0" rtlCol="0" anchor="t"/>
          <a:lstStyle/>
          <a:p>
            <a:pPr algn="ctr" indent="0" marL="0">
              <a:buNone/>
            </a:pPr>
            <a:r>
              <a:rPr lang="en-US" sz="1600" dirty="0">
                <a:solidFill>
                  <a:schemeClr val="tx2"/>
                </a:solidFill>
              </a:rPr>
              <a:t>Solve equations with brackets and with the unknown on both sides</a:t>
            </a:r>
            <a:endParaRPr lang="en-US" sz="1600" dirty="0"/>
          </a:p>
        </p:txBody>
      </p:sp>
      <p:sp>
        <p:nvSpPr>
          <p:cNvPr id="12" name="card_33"/>
          <p:cNvSpPr/>
          <p:nvPr/>
        </p:nvSpPr>
        <p:spPr>
          <a:xfrm>
            <a:off x="6126480" y="1188720"/>
            <a:ext cx="2560320" cy="3200400"/>
          </a:xfrm>
          <a:prstGeom prst="roundRect">
            <a:avLst>
              <a:gd name="adj" fmla="val 4286"/>
            </a:avLst>
          </a:prstGeom>
          <a:solidFill>
            <a:schemeClr val="bg2"/>
          </a:solidFill>
          <a:ln w="12700">
            <a:solidFill>
              <a:schemeClr val="bg2"/>
            </a:solidFill>
            <a:prstDash val="solid"/>
          </a:ln>
        </p:spPr>
      </p:sp>
      <p:sp>
        <p:nvSpPr>
          <p:cNvPr id="13" name="badge_34"/>
          <p:cNvSpPr/>
          <p:nvPr/>
        </p:nvSpPr>
        <p:spPr>
          <a:xfrm>
            <a:off x="7086600" y="1417320"/>
            <a:ext cx="640080" cy="640080"/>
          </a:xfrm>
          <a:prstGeom prst="ellipse">
            <a:avLst/>
          </a:prstGeom>
          <a:solidFill>
            <a:schemeClr val="accent4"/>
          </a:solidFill>
          <a:ln>
            <a:solidFill>
              <a:schemeClr val="accent4"/>
            </a:solidFill>
          </a:ln>
        </p:spPr>
        <p:txBody>
          <a:bodyPr wrap="square" lIns="0" tIns="0" rIns="0" bIns="0" rtlCol="0" anchor="ctr"/>
          <a:lstStyle/>
          <a:p>
            <a:pPr algn="ctr" indent="0" marL="0">
              <a:buNone/>
            </a:pPr>
            <a:r>
              <a:rPr lang="en-US" sz="2400" b="1" dirty="0">
                <a:solidFill>
                  <a:schemeClr val="bg1"/>
                </a:solidFill>
              </a:rPr>
              <a:t>C</a:t>
            </a:r>
            <a:endParaRPr lang="en-US" sz="2400" dirty="0"/>
          </a:p>
        </p:txBody>
      </p:sp>
      <p:sp>
        <p:nvSpPr>
          <p:cNvPr id="14" name="text_35"/>
          <p:cNvSpPr txBox="1"/>
          <p:nvPr/>
        </p:nvSpPr>
        <p:spPr>
          <a:xfrm>
            <a:off x="6309360" y="2194560"/>
            <a:ext cx="2194560" cy="457200"/>
          </a:xfrm>
          <a:prstGeom prst="rect">
            <a:avLst/>
          </a:prstGeom>
          <a:noFill/>
          <a:ln/>
        </p:spPr>
        <p:txBody>
          <a:bodyPr wrap="square" lIns="0" tIns="0" rIns="0" bIns="0" rtlCol="0" anchor="t"/>
          <a:lstStyle/>
          <a:p>
            <a:pPr algn="ctr" indent="0" marL="0">
              <a:buNone/>
            </a:pPr>
            <a:r>
              <a:rPr lang="en-US" sz="2200" b="1" dirty="0">
                <a:solidFill>
                  <a:schemeClr val="tx1"/>
                </a:solidFill>
                <a:latin typeface="+mj-lt" pitchFamily="34" charset="0"/>
                <a:ea typeface="+mj-lt" pitchFamily="34" charset="-122"/>
                <a:cs typeface="+mj-lt" pitchFamily="34" charset="-120"/>
              </a:rPr>
              <a:t>Could</a:t>
            </a:r>
            <a:endParaRPr lang="en-US" sz="2200" dirty="0"/>
          </a:p>
        </p:txBody>
      </p:sp>
      <p:sp>
        <p:nvSpPr>
          <p:cNvPr id="15" name="text_36"/>
          <p:cNvSpPr txBox="1"/>
          <p:nvPr/>
        </p:nvSpPr>
        <p:spPr>
          <a:xfrm>
            <a:off x="6355080" y="2743200"/>
            <a:ext cx="2103120" cy="1371600"/>
          </a:xfrm>
          <a:prstGeom prst="rect">
            <a:avLst/>
          </a:prstGeom>
          <a:noFill/>
          <a:ln/>
        </p:spPr>
        <p:txBody>
          <a:bodyPr wrap="square" lIns="0" tIns="0" rIns="0" bIns="0" rtlCol="0" anchor="t"/>
          <a:lstStyle/>
          <a:p>
            <a:pPr algn="ctr" indent="0" marL="0">
              <a:buNone/>
            </a:pPr>
            <a:r>
              <a:rPr lang="en-US" sz="1600" dirty="0">
                <a:solidFill>
                  <a:schemeClr val="tx2"/>
                </a:solidFill>
              </a:rPr>
              <a:t>Form and solve equations from real life and exam style problems</a:t>
            </a:r>
            <a:endParaRPr lang="en-US" sz="16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ph idx="100" type="title" hasCustomPrompt="1"/>
          </p:nvPr>
        </p:nvSpPr>
        <p:spPr>
          <a:xfrm>
            <a:off x="365760" y="201168"/>
            <a:ext cx="8412480" cy="685800"/>
          </a:xfrm>
          <a:prstGeom prst="rect">
            <a:avLst/>
          </a:prstGeom>
          <a:noFill/>
          <a:ln/>
        </p:spPr>
        <p:txBody>
          <a:bodyPr wrap="square" lIns="0" tIns="0" rIns="0" bIns="0" rtlCol="0" anchor="ctr"/>
          <a:lstStyle/>
          <a:p>
            <a:pPr algn="ctr" indent="0" marL="0">
              <a:buNone/>
            </a:pPr>
            <a:r>
              <a:rPr lang="en-US" sz="3200" b="1" dirty="0">
                <a:solidFill>
                  <a:schemeClr val="tx1"/>
                </a:solidFill>
              </a:rPr>
              <a:t>Warm up: skills you'll need today</a:t>
            </a:r>
            <a:endParaRPr lang="en-US" sz="3200" dirty="0"/>
          </a:p>
        </p:txBody>
      </p:sp>
      <p:sp>
        <p:nvSpPr>
          <p:cNvPr id="4" name="card_37"/>
          <p:cNvSpPr/>
          <p:nvPr/>
        </p:nvSpPr>
        <p:spPr>
          <a:xfrm>
            <a:off x="457200" y="1097280"/>
            <a:ext cx="2560320" cy="1554480"/>
          </a:xfrm>
          <a:prstGeom prst="roundRect">
            <a:avLst>
              <a:gd name="adj" fmla="val 7059"/>
            </a:avLst>
          </a:prstGeom>
          <a:solidFill>
            <a:schemeClr val="bg2"/>
          </a:solidFill>
          <a:ln w="12700">
            <a:solidFill>
              <a:schemeClr val="bg2"/>
            </a:solidFill>
            <a:prstDash val="solid"/>
          </a:ln>
        </p:spPr>
      </p:sp>
      <p:sp>
        <p:nvSpPr>
          <p:cNvPr id="5" name="badge_38"/>
          <p:cNvSpPr/>
          <p:nvPr/>
        </p:nvSpPr>
        <p:spPr>
          <a:xfrm>
            <a:off x="621792" y="12618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6" name="text_39"/>
          <p:cNvSpPr txBox="1"/>
          <p:nvPr/>
        </p:nvSpPr>
        <p:spPr>
          <a:xfrm>
            <a:off x="1143000" y="12344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 + 7 = 15</a:t>
            </a:r>
            <a:endParaRPr lang="en-US" sz="1800" dirty="0"/>
          </a:p>
        </p:txBody>
      </p:sp>
      <p:sp>
        <p:nvSpPr>
          <p:cNvPr id="7" name="card_40"/>
          <p:cNvSpPr/>
          <p:nvPr/>
        </p:nvSpPr>
        <p:spPr>
          <a:xfrm>
            <a:off x="3291840" y="1097280"/>
            <a:ext cx="2560320" cy="1554480"/>
          </a:xfrm>
          <a:prstGeom prst="roundRect">
            <a:avLst>
              <a:gd name="adj" fmla="val 7059"/>
            </a:avLst>
          </a:prstGeom>
          <a:solidFill>
            <a:schemeClr val="bg2"/>
          </a:solidFill>
          <a:ln w="12700">
            <a:solidFill>
              <a:schemeClr val="bg2"/>
            </a:solidFill>
            <a:prstDash val="solid"/>
          </a:ln>
        </p:spPr>
      </p:sp>
      <p:sp>
        <p:nvSpPr>
          <p:cNvPr id="8" name="badge_41"/>
          <p:cNvSpPr/>
          <p:nvPr/>
        </p:nvSpPr>
        <p:spPr>
          <a:xfrm>
            <a:off x="3456432" y="12618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9" name="text_42"/>
          <p:cNvSpPr txBox="1"/>
          <p:nvPr/>
        </p:nvSpPr>
        <p:spPr>
          <a:xfrm>
            <a:off x="3977640" y="12344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4 × ? = 36</a:t>
            </a:r>
            <a:endParaRPr lang="en-US" sz="1800" dirty="0"/>
          </a:p>
        </p:txBody>
      </p:sp>
      <p:sp>
        <p:nvSpPr>
          <p:cNvPr id="10" name="card_43"/>
          <p:cNvSpPr/>
          <p:nvPr/>
        </p:nvSpPr>
        <p:spPr>
          <a:xfrm>
            <a:off x="6126480" y="1097280"/>
            <a:ext cx="2560320" cy="1554480"/>
          </a:xfrm>
          <a:prstGeom prst="roundRect">
            <a:avLst>
              <a:gd name="adj" fmla="val 7059"/>
            </a:avLst>
          </a:prstGeom>
          <a:solidFill>
            <a:schemeClr val="bg2"/>
          </a:solidFill>
          <a:ln w="12700">
            <a:solidFill>
              <a:schemeClr val="bg2"/>
            </a:solidFill>
            <a:prstDash val="solid"/>
          </a:ln>
        </p:spPr>
      </p:sp>
      <p:sp>
        <p:nvSpPr>
          <p:cNvPr id="11" name="badge_44"/>
          <p:cNvSpPr/>
          <p:nvPr/>
        </p:nvSpPr>
        <p:spPr>
          <a:xfrm>
            <a:off x="6291072" y="12618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12" name="text_45"/>
          <p:cNvSpPr txBox="1"/>
          <p:nvPr/>
        </p:nvSpPr>
        <p:spPr>
          <a:xfrm>
            <a:off x="6812280" y="12344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Expand 3(x + 4)</a:t>
            </a:r>
            <a:endParaRPr lang="en-US" sz="1800" dirty="0"/>
          </a:p>
        </p:txBody>
      </p:sp>
      <p:sp>
        <p:nvSpPr>
          <p:cNvPr id="13" name="card_46"/>
          <p:cNvSpPr/>
          <p:nvPr/>
        </p:nvSpPr>
        <p:spPr>
          <a:xfrm>
            <a:off x="457200" y="2926080"/>
            <a:ext cx="2560320" cy="1554480"/>
          </a:xfrm>
          <a:prstGeom prst="roundRect">
            <a:avLst>
              <a:gd name="adj" fmla="val 7059"/>
            </a:avLst>
          </a:prstGeom>
          <a:solidFill>
            <a:schemeClr val="bg2"/>
          </a:solidFill>
          <a:ln w="12700">
            <a:solidFill>
              <a:schemeClr val="bg2"/>
            </a:solidFill>
            <a:prstDash val="solid"/>
          </a:ln>
        </p:spPr>
      </p:sp>
      <p:sp>
        <p:nvSpPr>
          <p:cNvPr id="14" name="badge_47"/>
          <p:cNvSpPr/>
          <p:nvPr/>
        </p:nvSpPr>
        <p:spPr>
          <a:xfrm>
            <a:off x="621792" y="30906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4</a:t>
            </a:r>
            <a:endParaRPr lang="en-US" sz="1400" dirty="0"/>
          </a:p>
        </p:txBody>
      </p:sp>
      <p:sp>
        <p:nvSpPr>
          <p:cNvPr id="15" name="text_48"/>
          <p:cNvSpPr txBox="1"/>
          <p:nvPr/>
        </p:nvSpPr>
        <p:spPr>
          <a:xfrm>
            <a:off x="1143000" y="30632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Simplify 7x − 2x</a:t>
            </a:r>
            <a:endParaRPr lang="en-US" sz="1800" dirty="0"/>
          </a:p>
        </p:txBody>
      </p:sp>
      <p:sp>
        <p:nvSpPr>
          <p:cNvPr id="16" name="card_49"/>
          <p:cNvSpPr/>
          <p:nvPr/>
        </p:nvSpPr>
        <p:spPr>
          <a:xfrm>
            <a:off x="3291840" y="2926080"/>
            <a:ext cx="2560320" cy="1554480"/>
          </a:xfrm>
          <a:prstGeom prst="roundRect">
            <a:avLst>
              <a:gd name="adj" fmla="val 7059"/>
            </a:avLst>
          </a:prstGeom>
          <a:solidFill>
            <a:schemeClr val="bg2"/>
          </a:solidFill>
          <a:ln w="12700">
            <a:solidFill>
              <a:schemeClr val="bg2"/>
            </a:solidFill>
            <a:prstDash val="solid"/>
          </a:ln>
        </p:spPr>
      </p:sp>
      <p:sp>
        <p:nvSpPr>
          <p:cNvPr id="17" name="badge_50"/>
          <p:cNvSpPr/>
          <p:nvPr/>
        </p:nvSpPr>
        <p:spPr>
          <a:xfrm>
            <a:off x="3456432" y="30906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5</a:t>
            </a:r>
            <a:endParaRPr lang="en-US" sz="1400" dirty="0"/>
          </a:p>
        </p:txBody>
      </p:sp>
      <p:sp>
        <p:nvSpPr>
          <p:cNvPr id="18" name="text_51"/>
          <p:cNvSpPr txBox="1"/>
          <p:nvPr/>
        </p:nvSpPr>
        <p:spPr>
          <a:xfrm>
            <a:off x="3977640" y="30632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−3 + 8</a:t>
            </a:r>
            <a:endParaRPr lang="en-US" sz="1800" dirty="0"/>
          </a:p>
        </p:txBody>
      </p:sp>
      <p:sp>
        <p:nvSpPr>
          <p:cNvPr id="19" name="card_52"/>
          <p:cNvSpPr/>
          <p:nvPr/>
        </p:nvSpPr>
        <p:spPr>
          <a:xfrm>
            <a:off x="6126480" y="2926080"/>
            <a:ext cx="2560320" cy="1554480"/>
          </a:xfrm>
          <a:prstGeom prst="roundRect">
            <a:avLst>
              <a:gd name="adj" fmla="val 7059"/>
            </a:avLst>
          </a:prstGeom>
          <a:solidFill>
            <a:schemeClr val="bg2"/>
          </a:solidFill>
          <a:ln w="12700">
            <a:solidFill>
              <a:schemeClr val="bg2"/>
            </a:solidFill>
            <a:prstDash val="solid"/>
          </a:ln>
        </p:spPr>
      </p:sp>
      <p:sp>
        <p:nvSpPr>
          <p:cNvPr id="20" name="badge_53"/>
          <p:cNvSpPr/>
          <p:nvPr/>
        </p:nvSpPr>
        <p:spPr>
          <a:xfrm>
            <a:off x="6291072" y="30906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6</a:t>
            </a:r>
            <a:endParaRPr lang="en-US" sz="1400" dirty="0"/>
          </a:p>
        </p:txBody>
      </p:sp>
      <p:sp>
        <p:nvSpPr>
          <p:cNvPr id="21" name="text_54"/>
          <p:cNvSpPr txBox="1"/>
          <p:nvPr/>
        </p:nvSpPr>
        <p:spPr>
          <a:xfrm>
            <a:off x="6812280" y="30632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−12 ÷ 4</a:t>
            </a:r>
            <a:endParaRPr lang="en-US" sz="18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ph idx="100" type="title" hasCustomPrompt="1"/>
          </p:nvPr>
        </p:nvSpPr>
        <p:spPr>
          <a:xfrm>
            <a:off x="365760" y="201168"/>
            <a:ext cx="8412480" cy="685800"/>
          </a:xfrm>
          <a:prstGeom prst="rect">
            <a:avLst/>
          </a:prstGeom>
          <a:noFill/>
          <a:ln/>
        </p:spPr>
        <p:txBody>
          <a:bodyPr wrap="square" lIns="0" tIns="0" rIns="0" bIns="0" rtlCol="0" anchor="ctr"/>
          <a:lstStyle/>
          <a:p>
            <a:pPr algn="ctr" indent="0" marL="0">
              <a:buNone/>
            </a:pPr>
            <a:r>
              <a:rPr lang="en-US" sz="3200" b="1" dirty="0">
                <a:solidFill>
                  <a:schemeClr val="tx1"/>
                </a:solidFill>
              </a:rPr>
              <a:t>Warm up: answers</a:t>
            </a:r>
            <a:endParaRPr lang="en-US" sz="3200" dirty="0"/>
          </a:p>
        </p:txBody>
      </p:sp>
      <p:sp>
        <p:nvSpPr>
          <p:cNvPr id="4" name="card_55"/>
          <p:cNvSpPr/>
          <p:nvPr/>
        </p:nvSpPr>
        <p:spPr>
          <a:xfrm>
            <a:off x="457200" y="1097280"/>
            <a:ext cx="2560320" cy="1554480"/>
          </a:xfrm>
          <a:prstGeom prst="roundRect">
            <a:avLst>
              <a:gd name="adj" fmla="val 7059"/>
            </a:avLst>
          </a:prstGeom>
          <a:solidFill>
            <a:schemeClr val="bg2"/>
          </a:solidFill>
          <a:ln w="12700">
            <a:solidFill>
              <a:schemeClr val="bg2"/>
            </a:solidFill>
            <a:prstDash val="solid"/>
          </a:ln>
        </p:spPr>
      </p:sp>
      <p:sp>
        <p:nvSpPr>
          <p:cNvPr id="5" name="badge_56"/>
          <p:cNvSpPr/>
          <p:nvPr/>
        </p:nvSpPr>
        <p:spPr>
          <a:xfrm>
            <a:off x="621792" y="12618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6" name="text_57"/>
          <p:cNvSpPr txBox="1"/>
          <p:nvPr/>
        </p:nvSpPr>
        <p:spPr>
          <a:xfrm>
            <a:off x="1143000" y="12344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 + 7 = 15</a:t>
            </a:r>
            <a:endParaRPr lang="en-US" sz="1800" dirty="0"/>
          </a:p>
        </p:txBody>
      </p:sp>
      <p:sp>
        <p:nvSpPr>
          <p:cNvPr id="7" name="text_58"/>
          <p:cNvSpPr txBox="1"/>
          <p:nvPr/>
        </p:nvSpPr>
        <p:spPr>
          <a:xfrm>
            <a:off x="685800" y="1783080"/>
            <a:ext cx="2148840" cy="365760"/>
          </a:xfrm>
          <a:prstGeom prst="rect">
            <a:avLst/>
          </a:prstGeom>
          <a:noFill/>
          <a:ln/>
        </p:spPr>
        <p:txBody>
          <a:bodyPr wrap="square" lIns="0" tIns="0" rIns="0" bIns="0" rtlCol="0" anchor="ctr"/>
          <a:lstStyle/>
          <a:p>
            <a:pPr indent="0" marL="0">
              <a:buNone/>
            </a:pPr>
            <a:r>
              <a:rPr lang="en-US" sz="1400" dirty="0">
                <a:solidFill>
                  <a:schemeClr val="accent2"/>
                </a:solidFill>
              </a:rPr>
              <a:t>15 − 7</a:t>
            </a:r>
            <a:endParaRPr lang="en-US" sz="1400" dirty="0"/>
          </a:p>
        </p:txBody>
      </p:sp>
      <p:sp>
        <p:nvSpPr>
          <p:cNvPr id="8" name="text_59"/>
          <p:cNvSpPr txBox="1"/>
          <p:nvPr/>
        </p:nvSpPr>
        <p:spPr>
          <a:xfrm>
            <a:off x="685800" y="2103120"/>
            <a:ext cx="2148840" cy="411480"/>
          </a:xfrm>
          <a:prstGeom prst="rect">
            <a:avLst/>
          </a:prstGeom>
          <a:noFill/>
          <a:ln/>
        </p:spPr>
        <p:txBody>
          <a:bodyPr wrap="square" lIns="0" tIns="0" rIns="0" bIns="0" rtlCol="0" anchor="ctr"/>
          <a:lstStyle/>
          <a:p>
            <a:pPr indent="0" marL="0">
              <a:buNone/>
            </a:pPr>
            <a:r>
              <a:rPr lang="en-US" sz="2000" b="1" dirty="0">
                <a:solidFill>
                  <a:schemeClr val="accent1"/>
                </a:solidFill>
              </a:rPr>
              <a:t>8</a:t>
            </a:r>
            <a:endParaRPr lang="en-US" sz="2000" dirty="0"/>
          </a:p>
        </p:txBody>
      </p:sp>
      <p:sp>
        <p:nvSpPr>
          <p:cNvPr id="9" name="card_60"/>
          <p:cNvSpPr/>
          <p:nvPr/>
        </p:nvSpPr>
        <p:spPr>
          <a:xfrm>
            <a:off x="3291840" y="1097280"/>
            <a:ext cx="2560320" cy="1554480"/>
          </a:xfrm>
          <a:prstGeom prst="roundRect">
            <a:avLst>
              <a:gd name="adj" fmla="val 7059"/>
            </a:avLst>
          </a:prstGeom>
          <a:solidFill>
            <a:schemeClr val="bg2"/>
          </a:solidFill>
          <a:ln w="12700">
            <a:solidFill>
              <a:schemeClr val="bg2"/>
            </a:solidFill>
            <a:prstDash val="solid"/>
          </a:ln>
        </p:spPr>
      </p:sp>
      <p:sp>
        <p:nvSpPr>
          <p:cNvPr id="10" name="badge_61"/>
          <p:cNvSpPr/>
          <p:nvPr/>
        </p:nvSpPr>
        <p:spPr>
          <a:xfrm>
            <a:off x="3456432" y="12618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11" name="text_62"/>
          <p:cNvSpPr txBox="1"/>
          <p:nvPr/>
        </p:nvSpPr>
        <p:spPr>
          <a:xfrm>
            <a:off x="3977640" y="12344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4 × ? = 36</a:t>
            </a:r>
            <a:endParaRPr lang="en-US" sz="1800" dirty="0"/>
          </a:p>
        </p:txBody>
      </p:sp>
      <p:sp>
        <p:nvSpPr>
          <p:cNvPr id="12" name="text_63"/>
          <p:cNvSpPr txBox="1"/>
          <p:nvPr/>
        </p:nvSpPr>
        <p:spPr>
          <a:xfrm>
            <a:off x="3520440" y="1783080"/>
            <a:ext cx="2148840" cy="365760"/>
          </a:xfrm>
          <a:prstGeom prst="rect">
            <a:avLst/>
          </a:prstGeom>
          <a:noFill/>
          <a:ln/>
        </p:spPr>
        <p:txBody>
          <a:bodyPr wrap="square" lIns="0" tIns="0" rIns="0" bIns="0" rtlCol="0" anchor="ctr"/>
          <a:lstStyle/>
          <a:p>
            <a:pPr indent="0" marL="0">
              <a:buNone/>
            </a:pPr>
            <a:r>
              <a:rPr lang="en-US" sz="1400" dirty="0">
                <a:solidFill>
                  <a:schemeClr val="accent2"/>
                </a:solidFill>
              </a:rPr>
              <a:t>36 ÷ 4</a:t>
            </a:r>
            <a:endParaRPr lang="en-US" sz="1400" dirty="0"/>
          </a:p>
        </p:txBody>
      </p:sp>
      <p:sp>
        <p:nvSpPr>
          <p:cNvPr id="13" name="text_64"/>
          <p:cNvSpPr txBox="1"/>
          <p:nvPr/>
        </p:nvSpPr>
        <p:spPr>
          <a:xfrm>
            <a:off x="3520440" y="2103120"/>
            <a:ext cx="2148840" cy="411480"/>
          </a:xfrm>
          <a:prstGeom prst="rect">
            <a:avLst/>
          </a:prstGeom>
          <a:noFill/>
          <a:ln/>
        </p:spPr>
        <p:txBody>
          <a:bodyPr wrap="square" lIns="0" tIns="0" rIns="0" bIns="0" rtlCol="0" anchor="ctr"/>
          <a:lstStyle/>
          <a:p>
            <a:pPr indent="0" marL="0">
              <a:buNone/>
            </a:pPr>
            <a:r>
              <a:rPr lang="en-US" sz="2000" b="1" dirty="0">
                <a:solidFill>
                  <a:schemeClr val="accent1"/>
                </a:solidFill>
              </a:rPr>
              <a:t>9</a:t>
            </a:r>
            <a:endParaRPr lang="en-US" sz="2000" dirty="0"/>
          </a:p>
        </p:txBody>
      </p:sp>
      <p:sp>
        <p:nvSpPr>
          <p:cNvPr id="14" name="card_65"/>
          <p:cNvSpPr/>
          <p:nvPr/>
        </p:nvSpPr>
        <p:spPr>
          <a:xfrm>
            <a:off x="6126480" y="1097280"/>
            <a:ext cx="2560320" cy="1554480"/>
          </a:xfrm>
          <a:prstGeom prst="roundRect">
            <a:avLst>
              <a:gd name="adj" fmla="val 7059"/>
            </a:avLst>
          </a:prstGeom>
          <a:solidFill>
            <a:schemeClr val="bg2"/>
          </a:solidFill>
          <a:ln w="12700">
            <a:solidFill>
              <a:schemeClr val="bg2"/>
            </a:solidFill>
            <a:prstDash val="solid"/>
          </a:ln>
        </p:spPr>
      </p:sp>
      <p:sp>
        <p:nvSpPr>
          <p:cNvPr id="15" name="badge_66"/>
          <p:cNvSpPr/>
          <p:nvPr/>
        </p:nvSpPr>
        <p:spPr>
          <a:xfrm>
            <a:off x="6291072" y="12618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16" name="text_67"/>
          <p:cNvSpPr txBox="1"/>
          <p:nvPr/>
        </p:nvSpPr>
        <p:spPr>
          <a:xfrm>
            <a:off x="6812280" y="12344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Expand 3(x + 4)</a:t>
            </a:r>
            <a:endParaRPr lang="en-US" sz="1800" dirty="0"/>
          </a:p>
        </p:txBody>
      </p:sp>
      <p:sp>
        <p:nvSpPr>
          <p:cNvPr id="17" name="text_68"/>
          <p:cNvSpPr txBox="1"/>
          <p:nvPr/>
        </p:nvSpPr>
        <p:spPr>
          <a:xfrm>
            <a:off x="6355080" y="1783080"/>
            <a:ext cx="2148840" cy="365760"/>
          </a:xfrm>
          <a:prstGeom prst="rect">
            <a:avLst/>
          </a:prstGeom>
          <a:noFill/>
          <a:ln/>
        </p:spPr>
        <p:txBody>
          <a:bodyPr wrap="square" lIns="0" tIns="0" rIns="0" bIns="0" rtlCol="0" anchor="ctr"/>
          <a:lstStyle/>
          <a:p>
            <a:pPr indent="0" marL="0">
              <a:buNone/>
            </a:pPr>
            <a:r>
              <a:rPr lang="en-US" sz="1400" dirty="0">
                <a:solidFill>
                  <a:schemeClr val="accent2"/>
                </a:solidFill>
              </a:rPr>
              <a:t>3 × x and 3 × 4</a:t>
            </a:r>
            <a:endParaRPr lang="en-US" sz="1400" dirty="0"/>
          </a:p>
        </p:txBody>
      </p:sp>
      <p:sp>
        <p:nvSpPr>
          <p:cNvPr id="18" name="text_69"/>
          <p:cNvSpPr txBox="1"/>
          <p:nvPr/>
        </p:nvSpPr>
        <p:spPr>
          <a:xfrm>
            <a:off x="6355080" y="2103120"/>
            <a:ext cx="2148840" cy="411480"/>
          </a:xfrm>
          <a:prstGeom prst="rect">
            <a:avLst/>
          </a:prstGeom>
          <a:noFill/>
          <a:ln/>
        </p:spPr>
        <p:txBody>
          <a:bodyPr wrap="square" lIns="0" tIns="0" rIns="0" bIns="0" rtlCol="0" anchor="ctr"/>
          <a:lstStyle/>
          <a:p>
            <a:pPr indent="0" marL="0">
              <a:buNone/>
            </a:pPr>
            <a:r>
              <a:rPr lang="en-US" sz="2000" b="1" dirty="0">
                <a:solidFill>
                  <a:schemeClr val="accent1"/>
                </a:solidFill>
              </a:rPr>
              <a:t>3x + 12</a:t>
            </a:r>
            <a:endParaRPr lang="en-US" sz="2000" dirty="0"/>
          </a:p>
        </p:txBody>
      </p:sp>
      <p:sp>
        <p:nvSpPr>
          <p:cNvPr id="19" name="card_70"/>
          <p:cNvSpPr/>
          <p:nvPr/>
        </p:nvSpPr>
        <p:spPr>
          <a:xfrm>
            <a:off x="457200" y="2926080"/>
            <a:ext cx="2560320" cy="1554480"/>
          </a:xfrm>
          <a:prstGeom prst="roundRect">
            <a:avLst>
              <a:gd name="adj" fmla="val 7059"/>
            </a:avLst>
          </a:prstGeom>
          <a:solidFill>
            <a:schemeClr val="bg2"/>
          </a:solidFill>
          <a:ln w="12700">
            <a:solidFill>
              <a:schemeClr val="bg2"/>
            </a:solidFill>
            <a:prstDash val="solid"/>
          </a:ln>
        </p:spPr>
      </p:sp>
      <p:sp>
        <p:nvSpPr>
          <p:cNvPr id="20" name="badge_71"/>
          <p:cNvSpPr/>
          <p:nvPr/>
        </p:nvSpPr>
        <p:spPr>
          <a:xfrm>
            <a:off x="621792" y="30906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4</a:t>
            </a:r>
            <a:endParaRPr lang="en-US" sz="1400" dirty="0"/>
          </a:p>
        </p:txBody>
      </p:sp>
      <p:sp>
        <p:nvSpPr>
          <p:cNvPr id="21" name="text_72"/>
          <p:cNvSpPr txBox="1"/>
          <p:nvPr/>
        </p:nvSpPr>
        <p:spPr>
          <a:xfrm>
            <a:off x="1143000" y="30632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Simplify 7x − 2x</a:t>
            </a:r>
            <a:endParaRPr lang="en-US" sz="1800" dirty="0"/>
          </a:p>
        </p:txBody>
      </p:sp>
      <p:sp>
        <p:nvSpPr>
          <p:cNvPr id="22" name="text_73"/>
          <p:cNvSpPr txBox="1"/>
          <p:nvPr/>
        </p:nvSpPr>
        <p:spPr>
          <a:xfrm>
            <a:off x="685800" y="3611880"/>
            <a:ext cx="2148840" cy="365760"/>
          </a:xfrm>
          <a:prstGeom prst="rect">
            <a:avLst/>
          </a:prstGeom>
          <a:noFill/>
          <a:ln/>
        </p:spPr>
        <p:txBody>
          <a:bodyPr wrap="square" lIns="0" tIns="0" rIns="0" bIns="0" rtlCol="0" anchor="ctr"/>
          <a:lstStyle/>
          <a:p>
            <a:pPr indent="0" marL="0">
              <a:buNone/>
            </a:pPr>
            <a:r>
              <a:rPr lang="en-US" sz="1400" dirty="0">
                <a:solidFill>
                  <a:schemeClr val="accent2"/>
                </a:solidFill>
              </a:rPr>
              <a:t>Collect like terms</a:t>
            </a:r>
            <a:endParaRPr lang="en-US" sz="1400" dirty="0"/>
          </a:p>
        </p:txBody>
      </p:sp>
      <p:sp>
        <p:nvSpPr>
          <p:cNvPr id="23" name="text_74"/>
          <p:cNvSpPr txBox="1"/>
          <p:nvPr/>
        </p:nvSpPr>
        <p:spPr>
          <a:xfrm>
            <a:off x="685800" y="3931920"/>
            <a:ext cx="2148840" cy="411480"/>
          </a:xfrm>
          <a:prstGeom prst="rect">
            <a:avLst/>
          </a:prstGeom>
          <a:noFill/>
          <a:ln/>
        </p:spPr>
        <p:txBody>
          <a:bodyPr wrap="square" lIns="0" tIns="0" rIns="0" bIns="0" rtlCol="0" anchor="ctr"/>
          <a:lstStyle/>
          <a:p>
            <a:pPr indent="0" marL="0">
              <a:buNone/>
            </a:pPr>
            <a:r>
              <a:rPr lang="en-US" sz="2000" b="1" dirty="0">
                <a:solidFill>
                  <a:schemeClr val="accent1"/>
                </a:solidFill>
              </a:rPr>
              <a:t>5x</a:t>
            </a:r>
            <a:endParaRPr lang="en-US" sz="2000" dirty="0"/>
          </a:p>
        </p:txBody>
      </p:sp>
      <p:sp>
        <p:nvSpPr>
          <p:cNvPr id="24" name="card_75"/>
          <p:cNvSpPr/>
          <p:nvPr/>
        </p:nvSpPr>
        <p:spPr>
          <a:xfrm>
            <a:off x="3291840" y="2926080"/>
            <a:ext cx="2560320" cy="1554480"/>
          </a:xfrm>
          <a:prstGeom prst="roundRect">
            <a:avLst>
              <a:gd name="adj" fmla="val 7059"/>
            </a:avLst>
          </a:prstGeom>
          <a:solidFill>
            <a:schemeClr val="bg2"/>
          </a:solidFill>
          <a:ln w="12700">
            <a:solidFill>
              <a:schemeClr val="bg2"/>
            </a:solidFill>
            <a:prstDash val="solid"/>
          </a:ln>
        </p:spPr>
      </p:sp>
      <p:sp>
        <p:nvSpPr>
          <p:cNvPr id="25" name="badge_76"/>
          <p:cNvSpPr/>
          <p:nvPr/>
        </p:nvSpPr>
        <p:spPr>
          <a:xfrm>
            <a:off x="3456432" y="30906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5</a:t>
            </a:r>
            <a:endParaRPr lang="en-US" sz="1400" dirty="0"/>
          </a:p>
        </p:txBody>
      </p:sp>
      <p:sp>
        <p:nvSpPr>
          <p:cNvPr id="26" name="text_77"/>
          <p:cNvSpPr txBox="1"/>
          <p:nvPr/>
        </p:nvSpPr>
        <p:spPr>
          <a:xfrm>
            <a:off x="3977640" y="30632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−3 + 8</a:t>
            </a:r>
            <a:endParaRPr lang="en-US" sz="1800" dirty="0"/>
          </a:p>
        </p:txBody>
      </p:sp>
      <p:sp>
        <p:nvSpPr>
          <p:cNvPr id="27" name="text_78"/>
          <p:cNvSpPr txBox="1"/>
          <p:nvPr/>
        </p:nvSpPr>
        <p:spPr>
          <a:xfrm>
            <a:off x="3520440" y="3611880"/>
            <a:ext cx="2148840" cy="365760"/>
          </a:xfrm>
          <a:prstGeom prst="rect">
            <a:avLst/>
          </a:prstGeom>
          <a:noFill/>
          <a:ln/>
        </p:spPr>
        <p:txBody>
          <a:bodyPr wrap="square" lIns="0" tIns="0" rIns="0" bIns="0" rtlCol="0" anchor="ctr"/>
          <a:lstStyle/>
          <a:p>
            <a:pPr indent="0" marL="0">
              <a:buNone/>
            </a:pPr>
            <a:r>
              <a:rPr lang="en-US" sz="1400" dirty="0">
                <a:solidFill>
                  <a:schemeClr val="accent2"/>
                </a:solidFill>
              </a:rPr>
              <a:t>Start at −3, go up 8</a:t>
            </a:r>
            <a:endParaRPr lang="en-US" sz="1400" dirty="0"/>
          </a:p>
        </p:txBody>
      </p:sp>
      <p:sp>
        <p:nvSpPr>
          <p:cNvPr id="28" name="text_79"/>
          <p:cNvSpPr txBox="1"/>
          <p:nvPr/>
        </p:nvSpPr>
        <p:spPr>
          <a:xfrm>
            <a:off x="3520440" y="3931920"/>
            <a:ext cx="2148840" cy="411480"/>
          </a:xfrm>
          <a:prstGeom prst="rect">
            <a:avLst/>
          </a:prstGeom>
          <a:noFill/>
          <a:ln/>
        </p:spPr>
        <p:txBody>
          <a:bodyPr wrap="square" lIns="0" tIns="0" rIns="0" bIns="0" rtlCol="0" anchor="ctr"/>
          <a:lstStyle/>
          <a:p>
            <a:pPr indent="0" marL="0">
              <a:buNone/>
            </a:pPr>
            <a:r>
              <a:rPr lang="en-US" sz="2000" b="1" dirty="0">
                <a:solidFill>
                  <a:schemeClr val="accent1"/>
                </a:solidFill>
              </a:rPr>
              <a:t>5</a:t>
            </a:r>
            <a:endParaRPr lang="en-US" sz="2000" dirty="0"/>
          </a:p>
        </p:txBody>
      </p:sp>
      <p:sp>
        <p:nvSpPr>
          <p:cNvPr id="29" name="card_80"/>
          <p:cNvSpPr/>
          <p:nvPr/>
        </p:nvSpPr>
        <p:spPr>
          <a:xfrm>
            <a:off x="6126480" y="2926080"/>
            <a:ext cx="2560320" cy="1554480"/>
          </a:xfrm>
          <a:prstGeom prst="roundRect">
            <a:avLst>
              <a:gd name="adj" fmla="val 7059"/>
            </a:avLst>
          </a:prstGeom>
          <a:solidFill>
            <a:schemeClr val="bg2"/>
          </a:solidFill>
          <a:ln w="12700">
            <a:solidFill>
              <a:schemeClr val="bg2"/>
            </a:solidFill>
            <a:prstDash val="solid"/>
          </a:ln>
        </p:spPr>
      </p:sp>
      <p:sp>
        <p:nvSpPr>
          <p:cNvPr id="30" name="badge_81"/>
          <p:cNvSpPr/>
          <p:nvPr/>
        </p:nvSpPr>
        <p:spPr>
          <a:xfrm>
            <a:off x="6291072" y="30906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6</a:t>
            </a:r>
            <a:endParaRPr lang="en-US" sz="1400" dirty="0"/>
          </a:p>
        </p:txBody>
      </p:sp>
      <p:sp>
        <p:nvSpPr>
          <p:cNvPr id="31" name="text_82"/>
          <p:cNvSpPr txBox="1"/>
          <p:nvPr/>
        </p:nvSpPr>
        <p:spPr>
          <a:xfrm>
            <a:off x="6812280" y="30632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−12 ÷ 4</a:t>
            </a:r>
            <a:endParaRPr lang="en-US" sz="1800" dirty="0"/>
          </a:p>
        </p:txBody>
      </p:sp>
      <p:sp>
        <p:nvSpPr>
          <p:cNvPr id="32" name="text_83"/>
          <p:cNvSpPr txBox="1"/>
          <p:nvPr/>
        </p:nvSpPr>
        <p:spPr>
          <a:xfrm>
            <a:off x="6355080" y="3611880"/>
            <a:ext cx="2148840" cy="365760"/>
          </a:xfrm>
          <a:prstGeom prst="rect">
            <a:avLst/>
          </a:prstGeom>
          <a:noFill/>
          <a:ln/>
        </p:spPr>
        <p:txBody>
          <a:bodyPr wrap="square" lIns="0" tIns="0" rIns="0" bIns="0" rtlCol="0" anchor="ctr"/>
          <a:lstStyle/>
          <a:p>
            <a:pPr indent="0" marL="0">
              <a:buNone/>
            </a:pPr>
            <a:r>
              <a:rPr lang="en-US" sz="1400" dirty="0">
                <a:solidFill>
                  <a:schemeClr val="accent2"/>
                </a:solidFill>
              </a:rPr>
              <a:t>Negative ÷ positive</a:t>
            </a:r>
            <a:endParaRPr lang="en-US" sz="1400" dirty="0"/>
          </a:p>
        </p:txBody>
      </p:sp>
      <p:sp>
        <p:nvSpPr>
          <p:cNvPr id="33" name="text_84"/>
          <p:cNvSpPr txBox="1"/>
          <p:nvPr/>
        </p:nvSpPr>
        <p:spPr>
          <a:xfrm>
            <a:off x="6355080" y="3931920"/>
            <a:ext cx="2148840" cy="411480"/>
          </a:xfrm>
          <a:prstGeom prst="rect">
            <a:avLst/>
          </a:prstGeom>
          <a:noFill/>
          <a:ln/>
        </p:spPr>
        <p:txBody>
          <a:bodyPr wrap="square" lIns="0" tIns="0" rIns="0" bIns="0" rtlCol="0" anchor="ctr"/>
          <a:lstStyle/>
          <a:p>
            <a:pPr indent="0" marL="0">
              <a:buNone/>
            </a:pPr>
            <a:r>
              <a:rPr lang="en-US" sz="2000" b="1" dirty="0">
                <a:solidFill>
                  <a:schemeClr val="accent1"/>
                </a:solidFill>
              </a:rPr>
              <a:t>−3</a:t>
            </a:r>
            <a:endParaRPr lang="en-US" sz="20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ph idx="100" type="title" hasCustomPrompt="1"/>
          </p:nvPr>
        </p:nvSpPr>
        <p:spPr>
          <a:xfrm>
            <a:off x="365760" y="201168"/>
            <a:ext cx="8412480" cy="685800"/>
          </a:xfrm>
          <a:prstGeom prst="rect">
            <a:avLst/>
          </a:prstGeom>
          <a:noFill/>
          <a:ln/>
        </p:spPr>
        <p:txBody>
          <a:bodyPr wrap="square" lIns="0" tIns="0" rIns="0" bIns="0" rtlCol="0" anchor="ctr"/>
          <a:lstStyle/>
          <a:p>
            <a:pPr algn="ctr" indent="0" marL="0">
              <a:buNone/>
            </a:pPr>
            <a:r>
              <a:rPr lang="en-US" sz="3200" b="1" dirty="0">
                <a:solidFill>
                  <a:schemeClr val="tx1"/>
                </a:solidFill>
              </a:rPr>
              <a:t>Key words</a:t>
            </a:r>
            <a:endParaRPr lang="en-US" sz="3200" dirty="0"/>
          </a:p>
        </p:txBody>
      </p:sp>
      <p:sp>
        <p:nvSpPr>
          <p:cNvPr id="4" name="card_85"/>
          <p:cNvSpPr/>
          <p:nvPr/>
        </p:nvSpPr>
        <p:spPr>
          <a:xfrm>
            <a:off x="457200" y="1097280"/>
            <a:ext cx="3977640" cy="1600200"/>
          </a:xfrm>
          <a:prstGeom prst="roundRect">
            <a:avLst>
              <a:gd name="adj" fmla="val 6857"/>
            </a:avLst>
          </a:prstGeom>
          <a:solidFill>
            <a:schemeClr val="bg2"/>
          </a:solidFill>
          <a:ln w="12700">
            <a:solidFill>
              <a:schemeClr val="bg2"/>
            </a:solidFill>
            <a:prstDash val="solid"/>
          </a:ln>
        </p:spPr>
      </p:sp>
      <p:sp>
        <p:nvSpPr>
          <p:cNvPr id="5" name="badge_86"/>
          <p:cNvSpPr/>
          <p:nvPr/>
        </p:nvSpPr>
        <p:spPr>
          <a:xfrm>
            <a:off x="658368" y="1298448"/>
            <a:ext cx="411480" cy="41148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6" name="text_87"/>
          <p:cNvSpPr txBox="1"/>
          <p:nvPr/>
        </p:nvSpPr>
        <p:spPr>
          <a:xfrm>
            <a:off x="1234440" y="1280160"/>
            <a:ext cx="3017520" cy="457200"/>
          </a:xfrm>
          <a:prstGeom prst="rect">
            <a:avLst/>
          </a:prstGeom>
          <a:noFill/>
          <a:ln/>
        </p:spPr>
        <p:txBody>
          <a:bodyPr wrap="square" lIns="0" tIns="0" rIns="0" bIns="0" rtlCol="0" anchor="ctr"/>
          <a:lstStyle/>
          <a:p>
            <a:pPr indent="0" marL="0">
              <a:buNone/>
            </a:pPr>
            <a:r>
              <a:rPr lang="en-US" sz="2000" b="1" dirty="0">
                <a:solidFill>
                  <a:schemeClr val="tx1"/>
                </a:solidFill>
                <a:latin typeface="+mj-lt" pitchFamily="34" charset="0"/>
                <a:ea typeface="+mj-lt" pitchFamily="34" charset="-122"/>
                <a:cs typeface="+mj-lt" pitchFamily="34" charset="-120"/>
              </a:rPr>
              <a:t>Equation</a:t>
            </a:r>
            <a:endParaRPr lang="en-US" sz="2000" dirty="0"/>
          </a:p>
        </p:txBody>
      </p:sp>
      <p:sp>
        <p:nvSpPr>
          <p:cNvPr id="7" name="text_88"/>
          <p:cNvSpPr txBox="1"/>
          <p:nvPr/>
        </p:nvSpPr>
        <p:spPr>
          <a:xfrm>
            <a:off x="1234440" y="1755648"/>
            <a:ext cx="3017520" cy="457200"/>
          </a:xfrm>
          <a:prstGeom prst="rect">
            <a:avLst/>
          </a:prstGeom>
          <a:noFill/>
          <a:ln/>
        </p:spPr>
        <p:txBody>
          <a:bodyPr wrap="square" lIns="0" tIns="0" rIns="0" bIns="0" rtlCol="0" anchor="t"/>
          <a:lstStyle/>
          <a:p>
            <a:pPr indent="0" marL="0">
              <a:buNone/>
            </a:pPr>
            <a:r>
              <a:rPr lang="en-US" sz="1400" dirty="0">
                <a:solidFill>
                  <a:schemeClr val="tx2"/>
                </a:solidFill>
              </a:rPr>
              <a:t>Two expressions joined by an equals sign</a:t>
            </a:r>
            <a:endParaRPr lang="en-US" sz="1400" dirty="0"/>
          </a:p>
        </p:txBody>
      </p:sp>
      <p:sp>
        <p:nvSpPr>
          <p:cNvPr id="8" name="text_89"/>
          <p:cNvSpPr txBox="1"/>
          <p:nvPr/>
        </p:nvSpPr>
        <p:spPr>
          <a:xfrm>
            <a:off x="1234440" y="2212848"/>
            <a:ext cx="3017520" cy="320040"/>
          </a:xfrm>
          <a:prstGeom prst="rect">
            <a:avLst/>
          </a:prstGeom>
          <a:noFill/>
          <a:ln/>
        </p:spPr>
        <p:txBody>
          <a:bodyPr wrap="square" lIns="0" tIns="0" rIns="0" bIns="0" rtlCol="0" anchor="t"/>
          <a:lstStyle/>
          <a:p>
            <a:pPr indent="0" marL="0">
              <a:buNone/>
            </a:pPr>
            <a:r>
              <a:rPr lang="en-US" sz="1600" b="1" dirty="0">
                <a:solidFill>
                  <a:schemeClr val="accent2"/>
                </a:solidFill>
              </a:rPr>
              <a:t>e.g.  2x + 3 = 11</a:t>
            </a:r>
            <a:endParaRPr lang="en-US" sz="1600" dirty="0"/>
          </a:p>
        </p:txBody>
      </p:sp>
      <p:sp>
        <p:nvSpPr>
          <p:cNvPr id="9" name="card_90"/>
          <p:cNvSpPr/>
          <p:nvPr/>
        </p:nvSpPr>
        <p:spPr>
          <a:xfrm>
            <a:off x="4709160" y="1097280"/>
            <a:ext cx="3977640" cy="1600200"/>
          </a:xfrm>
          <a:prstGeom prst="roundRect">
            <a:avLst>
              <a:gd name="adj" fmla="val 6857"/>
            </a:avLst>
          </a:prstGeom>
          <a:solidFill>
            <a:schemeClr val="bg2"/>
          </a:solidFill>
          <a:ln w="12700">
            <a:solidFill>
              <a:schemeClr val="bg2"/>
            </a:solidFill>
            <a:prstDash val="solid"/>
          </a:ln>
        </p:spPr>
      </p:sp>
      <p:sp>
        <p:nvSpPr>
          <p:cNvPr id="10" name="badge_91"/>
          <p:cNvSpPr/>
          <p:nvPr/>
        </p:nvSpPr>
        <p:spPr>
          <a:xfrm>
            <a:off x="4910328" y="1298448"/>
            <a:ext cx="411480" cy="41148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11" name="text_92"/>
          <p:cNvSpPr txBox="1"/>
          <p:nvPr/>
        </p:nvSpPr>
        <p:spPr>
          <a:xfrm>
            <a:off x="5486400" y="1280160"/>
            <a:ext cx="3017520" cy="457200"/>
          </a:xfrm>
          <a:prstGeom prst="rect">
            <a:avLst/>
          </a:prstGeom>
          <a:noFill/>
          <a:ln/>
        </p:spPr>
        <p:txBody>
          <a:bodyPr wrap="square" lIns="0" tIns="0" rIns="0" bIns="0" rtlCol="0" anchor="ctr"/>
          <a:lstStyle/>
          <a:p>
            <a:pPr indent="0" marL="0">
              <a:buNone/>
            </a:pPr>
            <a:r>
              <a:rPr lang="en-US" sz="2000" b="1" dirty="0">
                <a:solidFill>
                  <a:schemeClr val="tx1"/>
                </a:solidFill>
                <a:latin typeface="+mj-lt" pitchFamily="34" charset="0"/>
                <a:ea typeface="+mj-lt" pitchFamily="34" charset="-122"/>
                <a:cs typeface="+mj-lt" pitchFamily="34" charset="-120"/>
              </a:rPr>
              <a:t>Unknown</a:t>
            </a:r>
            <a:endParaRPr lang="en-US" sz="2000" dirty="0"/>
          </a:p>
        </p:txBody>
      </p:sp>
      <p:sp>
        <p:nvSpPr>
          <p:cNvPr id="12" name="text_93"/>
          <p:cNvSpPr txBox="1"/>
          <p:nvPr/>
        </p:nvSpPr>
        <p:spPr>
          <a:xfrm>
            <a:off x="5486400" y="1755648"/>
            <a:ext cx="3017520" cy="457200"/>
          </a:xfrm>
          <a:prstGeom prst="rect">
            <a:avLst/>
          </a:prstGeom>
          <a:noFill/>
          <a:ln/>
        </p:spPr>
        <p:txBody>
          <a:bodyPr wrap="square" lIns="0" tIns="0" rIns="0" bIns="0" rtlCol="0" anchor="t"/>
          <a:lstStyle/>
          <a:p>
            <a:pPr indent="0" marL="0">
              <a:buNone/>
            </a:pPr>
            <a:r>
              <a:rPr lang="en-US" sz="1400" dirty="0">
                <a:solidFill>
                  <a:schemeClr val="tx2"/>
                </a:solidFill>
              </a:rPr>
              <a:t>A letter standing for a number we need to find</a:t>
            </a:r>
            <a:endParaRPr lang="en-US" sz="1400" dirty="0"/>
          </a:p>
        </p:txBody>
      </p:sp>
      <p:sp>
        <p:nvSpPr>
          <p:cNvPr id="13" name="text_94"/>
          <p:cNvSpPr txBox="1"/>
          <p:nvPr/>
        </p:nvSpPr>
        <p:spPr>
          <a:xfrm>
            <a:off x="5486400" y="2212848"/>
            <a:ext cx="3017520" cy="320040"/>
          </a:xfrm>
          <a:prstGeom prst="rect">
            <a:avLst/>
          </a:prstGeom>
          <a:noFill/>
          <a:ln/>
        </p:spPr>
        <p:txBody>
          <a:bodyPr wrap="square" lIns="0" tIns="0" rIns="0" bIns="0" rtlCol="0" anchor="t"/>
          <a:lstStyle/>
          <a:p>
            <a:pPr indent="0" marL="0">
              <a:buNone/>
            </a:pPr>
            <a:r>
              <a:rPr lang="en-US" sz="1600" b="1" dirty="0">
                <a:solidFill>
                  <a:schemeClr val="accent2"/>
                </a:solidFill>
              </a:rPr>
              <a:t>e.g.  x</a:t>
            </a:r>
            <a:endParaRPr lang="en-US" sz="1600" dirty="0"/>
          </a:p>
        </p:txBody>
      </p:sp>
      <p:sp>
        <p:nvSpPr>
          <p:cNvPr id="14" name="card_95"/>
          <p:cNvSpPr/>
          <p:nvPr/>
        </p:nvSpPr>
        <p:spPr>
          <a:xfrm>
            <a:off x="457200" y="2880360"/>
            <a:ext cx="3977640" cy="1600200"/>
          </a:xfrm>
          <a:prstGeom prst="roundRect">
            <a:avLst>
              <a:gd name="adj" fmla="val 6857"/>
            </a:avLst>
          </a:prstGeom>
          <a:solidFill>
            <a:schemeClr val="bg2"/>
          </a:solidFill>
          <a:ln w="12700">
            <a:solidFill>
              <a:schemeClr val="bg2"/>
            </a:solidFill>
            <a:prstDash val="solid"/>
          </a:ln>
        </p:spPr>
      </p:sp>
      <p:sp>
        <p:nvSpPr>
          <p:cNvPr id="15" name="badge_96"/>
          <p:cNvSpPr/>
          <p:nvPr/>
        </p:nvSpPr>
        <p:spPr>
          <a:xfrm>
            <a:off x="658368" y="3081528"/>
            <a:ext cx="411480" cy="41148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16" name="text_97"/>
          <p:cNvSpPr txBox="1"/>
          <p:nvPr/>
        </p:nvSpPr>
        <p:spPr>
          <a:xfrm>
            <a:off x="1234440" y="3063240"/>
            <a:ext cx="3017520" cy="457200"/>
          </a:xfrm>
          <a:prstGeom prst="rect">
            <a:avLst/>
          </a:prstGeom>
          <a:noFill/>
          <a:ln/>
        </p:spPr>
        <p:txBody>
          <a:bodyPr wrap="square" lIns="0" tIns="0" rIns="0" bIns="0" rtlCol="0" anchor="ctr"/>
          <a:lstStyle/>
          <a:p>
            <a:pPr indent="0" marL="0">
              <a:buNone/>
            </a:pPr>
            <a:r>
              <a:rPr lang="en-US" sz="2000" b="1" dirty="0">
                <a:solidFill>
                  <a:schemeClr val="tx1"/>
                </a:solidFill>
                <a:latin typeface="+mj-lt" pitchFamily="34" charset="0"/>
                <a:ea typeface="+mj-lt" pitchFamily="34" charset="-122"/>
                <a:cs typeface="+mj-lt" pitchFamily="34" charset="-120"/>
              </a:rPr>
              <a:t>Solution</a:t>
            </a:r>
            <a:endParaRPr lang="en-US" sz="2000" dirty="0"/>
          </a:p>
        </p:txBody>
      </p:sp>
      <p:sp>
        <p:nvSpPr>
          <p:cNvPr id="17" name="text_98"/>
          <p:cNvSpPr txBox="1"/>
          <p:nvPr/>
        </p:nvSpPr>
        <p:spPr>
          <a:xfrm>
            <a:off x="1234440" y="3538728"/>
            <a:ext cx="3017520" cy="457200"/>
          </a:xfrm>
          <a:prstGeom prst="rect">
            <a:avLst/>
          </a:prstGeom>
          <a:noFill/>
          <a:ln/>
        </p:spPr>
        <p:txBody>
          <a:bodyPr wrap="square" lIns="0" tIns="0" rIns="0" bIns="0" rtlCol="0" anchor="t"/>
          <a:lstStyle/>
          <a:p>
            <a:pPr indent="0" marL="0">
              <a:buNone/>
            </a:pPr>
            <a:r>
              <a:rPr lang="en-US" sz="1400" dirty="0">
                <a:solidFill>
                  <a:schemeClr val="tx2"/>
                </a:solidFill>
              </a:rPr>
              <a:t>The value of the unknown that makes the equation true</a:t>
            </a:r>
            <a:endParaRPr lang="en-US" sz="1400" dirty="0"/>
          </a:p>
        </p:txBody>
      </p:sp>
      <p:sp>
        <p:nvSpPr>
          <p:cNvPr id="18" name="text_99"/>
          <p:cNvSpPr txBox="1"/>
          <p:nvPr/>
        </p:nvSpPr>
        <p:spPr>
          <a:xfrm>
            <a:off x="1234440" y="3995928"/>
            <a:ext cx="3017520" cy="320040"/>
          </a:xfrm>
          <a:prstGeom prst="rect">
            <a:avLst/>
          </a:prstGeom>
          <a:noFill/>
          <a:ln/>
        </p:spPr>
        <p:txBody>
          <a:bodyPr wrap="square" lIns="0" tIns="0" rIns="0" bIns="0" rtlCol="0" anchor="t"/>
          <a:lstStyle/>
          <a:p>
            <a:pPr indent="0" marL="0">
              <a:buNone/>
            </a:pPr>
            <a:r>
              <a:rPr lang="en-US" sz="1600" b="1" dirty="0">
                <a:solidFill>
                  <a:schemeClr val="accent2"/>
                </a:solidFill>
              </a:rPr>
              <a:t>e.g.  x = 4</a:t>
            </a:r>
            <a:endParaRPr lang="en-US" sz="1600" dirty="0"/>
          </a:p>
        </p:txBody>
      </p:sp>
      <p:sp>
        <p:nvSpPr>
          <p:cNvPr id="19" name="card_100"/>
          <p:cNvSpPr/>
          <p:nvPr/>
        </p:nvSpPr>
        <p:spPr>
          <a:xfrm>
            <a:off x="4709160" y="2880360"/>
            <a:ext cx="3977640" cy="1600200"/>
          </a:xfrm>
          <a:prstGeom prst="roundRect">
            <a:avLst>
              <a:gd name="adj" fmla="val 6857"/>
            </a:avLst>
          </a:prstGeom>
          <a:solidFill>
            <a:schemeClr val="bg2"/>
          </a:solidFill>
          <a:ln w="12700">
            <a:solidFill>
              <a:schemeClr val="bg2"/>
            </a:solidFill>
            <a:prstDash val="solid"/>
          </a:ln>
        </p:spPr>
      </p:sp>
      <p:sp>
        <p:nvSpPr>
          <p:cNvPr id="20" name="badge_101"/>
          <p:cNvSpPr/>
          <p:nvPr/>
        </p:nvSpPr>
        <p:spPr>
          <a:xfrm>
            <a:off x="4910328" y="3081528"/>
            <a:ext cx="411480" cy="41148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4</a:t>
            </a:r>
            <a:endParaRPr lang="en-US" sz="1400" dirty="0"/>
          </a:p>
        </p:txBody>
      </p:sp>
      <p:sp>
        <p:nvSpPr>
          <p:cNvPr id="21" name="text_102"/>
          <p:cNvSpPr txBox="1"/>
          <p:nvPr/>
        </p:nvSpPr>
        <p:spPr>
          <a:xfrm>
            <a:off x="5486400" y="3063240"/>
            <a:ext cx="3017520" cy="457200"/>
          </a:xfrm>
          <a:prstGeom prst="rect">
            <a:avLst/>
          </a:prstGeom>
          <a:noFill/>
          <a:ln/>
        </p:spPr>
        <p:txBody>
          <a:bodyPr wrap="square" lIns="0" tIns="0" rIns="0" bIns="0" rtlCol="0" anchor="ctr"/>
          <a:lstStyle/>
          <a:p>
            <a:pPr indent="0" marL="0">
              <a:buNone/>
            </a:pPr>
            <a:r>
              <a:rPr lang="en-US" sz="2000" b="1" dirty="0">
                <a:solidFill>
                  <a:schemeClr val="tx1"/>
                </a:solidFill>
                <a:latin typeface="+mj-lt" pitchFamily="34" charset="0"/>
                <a:ea typeface="+mj-lt" pitchFamily="34" charset="-122"/>
                <a:cs typeface="+mj-lt" pitchFamily="34" charset="-120"/>
              </a:rPr>
              <a:t>Inverse operation</a:t>
            </a:r>
            <a:endParaRPr lang="en-US" sz="2000" dirty="0"/>
          </a:p>
        </p:txBody>
      </p:sp>
      <p:sp>
        <p:nvSpPr>
          <p:cNvPr id="22" name="text_103"/>
          <p:cNvSpPr txBox="1"/>
          <p:nvPr/>
        </p:nvSpPr>
        <p:spPr>
          <a:xfrm>
            <a:off x="5486400" y="3538728"/>
            <a:ext cx="3017520" cy="457200"/>
          </a:xfrm>
          <a:prstGeom prst="rect">
            <a:avLst/>
          </a:prstGeom>
          <a:noFill/>
          <a:ln/>
        </p:spPr>
        <p:txBody>
          <a:bodyPr wrap="square" lIns="0" tIns="0" rIns="0" bIns="0" rtlCol="0" anchor="t"/>
          <a:lstStyle/>
          <a:p>
            <a:pPr indent="0" marL="0">
              <a:buNone/>
            </a:pPr>
            <a:r>
              <a:rPr lang="en-US" sz="1400" dirty="0">
                <a:solidFill>
                  <a:schemeClr val="tx2"/>
                </a:solidFill>
              </a:rPr>
              <a:t>The operation that undoes another one</a:t>
            </a:r>
            <a:endParaRPr lang="en-US" sz="1400" dirty="0"/>
          </a:p>
        </p:txBody>
      </p:sp>
      <p:sp>
        <p:nvSpPr>
          <p:cNvPr id="23" name="text_104"/>
          <p:cNvSpPr txBox="1"/>
          <p:nvPr/>
        </p:nvSpPr>
        <p:spPr>
          <a:xfrm>
            <a:off x="5486400" y="3995928"/>
            <a:ext cx="3017520" cy="320040"/>
          </a:xfrm>
          <a:prstGeom prst="rect">
            <a:avLst/>
          </a:prstGeom>
          <a:noFill/>
          <a:ln/>
        </p:spPr>
        <p:txBody>
          <a:bodyPr wrap="square" lIns="0" tIns="0" rIns="0" bIns="0" rtlCol="0" anchor="t"/>
          <a:lstStyle/>
          <a:p>
            <a:pPr indent="0" marL="0">
              <a:buNone/>
            </a:pPr>
            <a:r>
              <a:rPr lang="en-US" sz="1600" b="1" dirty="0">
                <a:solidFill>
                  <a:schemeClr val="accent2"/>
                </a:solidFill>
              </a:rPr>
              <a:t>e.g.  + 3 is undone by − 3</a:t>
            </a:r>
            <a:endParaRPr lang="en-US" sz="16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ph idx="100" type="title" hasCustomPrompt="1"/>
          </p:nvPr>
        </p:nvSpPr>
        <p:spPr>
          <a:xfrm>
            <a:off x="365760" y="201168"/>
            <a:ext cx="8412480" cy="685800"/>
          </a:xfrm>
          <a:prstGeom prst="rect">
            <a:avLst/>
          </a:prstGeom>
          <a:noFill/>
          <a:ln/>
        </p:spPr>
        <p:txBody>
          <a:bodyPr wrap="square" lIns="0" tIns="0" rIns="0" bIns="0" rtlCol="0" anchor="ctr"/>
          <a:lstStyle/>
          <a:p>
            <a:pPr algn="ctr" indent="0" marL="0">
              <a:buNone/>
            </a:pPr>
            <a:r>
              <a:rPr lang="en-US" sz="3200" b="1" dirty="0">
                <a:solidFill>
                  <a:schemeClr val="tx1"/>
                </a:solidFill>
              </a:rPr>
              <a:t>Key idea: keep the balance</a:t>
            </a:r>
            <a:endParaRPr lang="en-US" sz="3200" dirty="0"/>
          </a:p>
        </p:txBody>
      </p:sp>
      <p:sp>
        <p:nvSpPr>
          <p:cNvPr id="4" name="xblock_105"/>
          <p:cNvSpPr/>
          <p:nvPr/>
        </p:nvSpPr>
        <p:spPr>
          <a:xfrm>
            <a:off x="643738" y="2852471"/>
            <a:ext cx="241402" cy="241402"/>
          </a:xfrm>
          <a:prstGeom prst="roundRect">
            <a:avLst>
              <a:gd name="adj" fmla="val 12500"/>
            </a:avLst>
          </a:prstGeom>
          <a:solidFill>
            <a:schemeClr val="accent4"/>
          </a:solidFill>
          <a:ln>
            <a:solidFill>
              <a:schemeClr val="accent4"/>
            </a:solidFill>
          </a:ln>
        </p:spPr>
        <p:txBody>
          <a:bodyPr wrap="square" lIns="0" tIns="0" rIns="0" bIns="0" rtlCol="0" anchor="ctr"/>
          <a:lstStyle/>
          <a:p>
            <a:pPr algn="ctr" indent="0" marL="0">
              <a:buNone/>
            </a:pPr>
            <a:r>
              <a:rPr lang="en-US" sz="1300" b="1" dirty="0">
                <a:solidFill>
                  <a:schemeClr val="bg1"/>
                </a:solidFill>
              </a:rPr>
              <a:t>x</a:t>
            </a:r>
            <a:endParaRPr lang="en-US" sz="1300" dirty="0"/>
          </a:p>
        </p:txBody>
      </p:sp>
      <p:sp>
        <p:nvSpPr>
          <p:cNvPr id="5" name="xblock_106"/>
          <p:cNvSpPr/>
          <p:nvPr/>
        </p:nvSpPr>
        <p:spPr>
          <a:xfrm>
            <a:off x="915314" y="2852471"/>
            <a:ext cx="241402" cy="241402"/>
          </a:xfrm>
          <a:prstGeom prst="roundRect">
            <a:avLst>
              <a:gd name="adj" fmla="val 12500"/>
            </a:avLst>
          </a:prstGeom>
          <a:solidFill>
            <a:schemeClr val="accent4"/>
          </a:solidFill>
          <a:ln>
            <a:solidFill>
              <a:schemeClr val="accent4"/>
            </a:solidFill>
          </a:ln>
        </p:spPr>
        <p:txBody>
          <a:bodyPr wrap="square" lIns="0" tIns="0" rIns="0" bIns="0" rtlCol="0" anchor="ctr"/>
          <a:lstStyle/>
          <a:p>
            <a:pPr algn="ctr" indent="0" marL="0">
              <a:buNone/>
            </a:pPr>
            <a:r>
              <a:rPr lang="en-US" sz="1300" b="1" dirty="0">
                <a:solidFill>
                  <a:schemeClr val="bg1"/>
                </a:solidFill>
              </a:rPr>
              <a:t>x</a:t>
            </a:r>
            <a:endParaRPr lang="en-US" sz="1300" dirty="0"/>
          </a:p>
        </p:txBody>
      </p:sp>
      <p:sp>
        <p:nvSpPr>
          <p:cNvPr id="6" name="unit_107"/>
          <p:cNvSpPr/>
          <p:nvPr/>
        </p:nvSpPr>
        <p:spPr>
          <a:xfrm>
            <a:off x="1201979" y="2867558"/>
            <a:ext cx="211226" cy="211226"/>
          </a:xfrm>
          <a:prstGeom prst="ellipse">
            <a:avLst/>
          </a:prstGeom>
          <a:solidFill>
            <a:schemeClr val="accent3"/>
          </a:solidFill>
          <a:ln w="12700">
            <a:solidFill>
              <a:schemeClr val="accent3"/>
            </a:solidFill>
            <a:prstDash val="solid"/>
          </a:ln>
        </p:spPr>
      </p:sp>
      <p:sp>
        <p:nvSpPr>
          <p:cNvPr id="7" name="unit_108"/>
          <p:cNvSpPr/>
          <p:nvPr/>
        </p:nvSpPr>
        <p:spPr>
          <a:xfrm>
            <a:off x="1473556" y="2867558"/>
            <a:ext cx="211226" cy="211226"/>
          </a:xfrm>
          <a:prstGeom prst="ellipse">
            <a:avLst/>
          </a:prstGeom>
          <a:solidFill>
            <a:schemeClr val="accent3"/>
          </a:solidFill>
          <a:ln w="12700">
            <a:solidFill>
              <a:schemeClr val="accent3"/>
            </a:solidFill>
            <a:prstDash val="solid"/>
          </a:ln>
        </p:spPr>
      </p:sp>
      <p:sp>
        <p:nvSpPr>
          <p:cNvPr id="8" name="unit_109"/>
          <p:cNvSpPr/>
          <p:nvPr/>
        </p:nvSpPr>
        <p:spPr>
          <a:xfrm>
            <a:off x="1745132" y="2867558"/>
            <a:ext cx="211226" cy="211226"/>
          </a:xfrm>
          <a:prstGeom prst="ellipse">
            <a:avLst/>
          </a:prstGeom>
          <a:solidFill>
            <a:schemeClr val="accent3"/>
          </a:solidFill>
          <a:ln w="12700">
            <a:solidFill>
              <a:schemeClr val="accent3"/>
            </a:solidFill>
            <a:prstDash val="solid"/>
          </a:ln>
        </p:spPr>
      </p:sp>
      <p:sp>
        <p:nvSpPr>
          <p:cNvPr id="9" name="pan_110"/>
          <p:cNvSpPr/>
          <p:nvPr/>
        </p:nvSpPr>
        <p:spPr>
          <a:xfrm>
            <a:off x="528066" y="3108960"/>
            <a:ext cx="1559052" cy="90526"/>
          </a:xfrm>
          <a:prstGeom prst="roundRect">
            <a:avLst>
              <a:gd name="adj" fmla="val 30303"/>
            </a:avLst>
          </a:prstGeom>
          <a:solidFill>
            <a:schemeClr val="tx1"/>
          </a:solidFill>
          <a:ln w="12700">
            <a:solidFill>
              <a:schemeClr val="tx1"/>
            </a:solidFill>
            <a:prstDash val="solid"/>
          </a:ln>
        </p:spPr>
      </p:sp>
      <p:sp>
        <p:nvSpPr>
          <p:cNvPr id="10" name="text_111"/>
          <p:cNvSpPr txBox="1"/>
          <p:nvPr/>
        </p:nvSpPr>
        <p:spPr>
          <a:xfrm>
            <a:off x="528066" y="3360420"/>
            <a:ext cx="1559052" cy="352044"/>
          </a:xfrm>
          <a:prstGeom prst="rect">
            <a:avLst/>
          </a:prstGeom>
          <a:noFill/>
          <a:ln/>
        </p:spPr>
        <p:txBody>
          <a:bodyPr wrap="square" lIns="0" tIns="0" rIns="0" bIns="0" rtlCol="0" anchor="ctr"/>
          <a:lstStyle/>
          <a:p>
            <a:pPr algn="ctr" indent="0" marL="0">
              <a:buNone/>
            </a:pPr>
            <a:r>
              <a:rPr lang="en-US" sz="1800" b="1" dirty="0">
                <a:solidFill>
                  <a:schemeClr val="tx1"/>
                </a:solidFill>
              </a:rPr>
              <a:t>2x + 3</a:t>
            </a:r>
            <a:endParaRPr lang="en-US" sz="1800" dirty="0"/>
          </a:p>
        </p:txBody>
      </p:sp>
      <p:sp>
        <p:nvSpPr>
          <p:cNvPr id="11" name="unit_112"/>
          <p:cNvSpPr/>
          <p:nvPr/>
        </p:nvSpPr>
        <p:spPr>
          <a:xfrm>
            <a:off x="3072841" y="2867558"/>
            <a:ext cx="211226" cy="211226"/>
          </a:xfrm>
          <a:prstGeom prst="ellipse">
            <a:avLst/>
          </a:prstGeom>
          <a:solidFill>
            <a:schemeClr val="accent3"/>
          </a:solidFill>
          <a:ln w="12700">
            <a:solidFill>
              <a:schemeClr val="accent3"/>
            </a:solidFill>
            <a:prstDash val="solid"/>
          </a:ln>
        </p:spPr>
      </p:sp>
      <p:sp>
        <p:nvSpPr>
          <p:cNvPr id="12" name="unit_113"/>
          <p:cNvSpPr/>
          <p:nvPr/>
        </p:nvSpPr>
        <p:spPr>
          <a:xfrm>
            <a:off x="3344418" y="2867558"/>
            <a:ext cx="211226" cy="211226"/>
          </a:xfrm>
          <a:prstGeom prst="ellipse">
            <a:avLst/>
          </a:prstGeom>
          <a:solidFill>
            <a:schemeClr val="accent3"/>
          </a:solidFill>
          <a:ln w="12700">
            <a:solidFill>
              <a:schemeClr val="accent3"/>
            </a:solidFill>
            <a:prstDash val="solid"/>
          </a:ln>
        </p:spPr>
      </p:sp>
      <p:sp>
        <p:nvSpPr>
          <p:cNvPr id="13" name="unit_114"/>
          <p:cNvSpPr/>
          <p:nvPr/>
        </p:nvSpPr>
        <p:spPr>
          <a:xfrm>
            <a:off x="3615995" y="2867558"/>
            <a:ext cx="211226" cy="211226"/>
          </a:xfrm>
          <a:prstGeom prst="ellipse">
            <a:avLst/>
          </a:prstGeom>
          <a:solidFill>
            <a:schemeClr val="accent3"/>
          </a:solidFill>
          <a:ln w="12700">
            <a:solidFill>
              <a:schemeClr val="accent3"/>
            </a:solidFill>
            <a:prstDash val="solid"/>
          </a:ln>
        </p:spPr>
      </p:sp>
      <p:sp>
        <p:nvSpPr>
          <p:cNvPr id="14" name="unit_115"/>
          <p:cNvSpPr/>
          <p:nvPr/>
        </p:nvSpPr>
        <p:spPr>
          <a:xfrm>
            <a:off x="3887572" y="2867558"/>
            <a:ext cx="211226" cy="211226"/>
          </a:xfrm>
          <a:prstGeom prst="ellipse">
            <a:avLst/>
          </a:prstGeom>
          <a:solidFill>
            <a:schemeClr val="accent3"/>
          </a:solidFill>
          <a:ln w="12700">
            <a:solidFill>
              <a:schemeClr val="accent3"/>
            </a:solidFill>
            <a:prstDash val="solid"/>
          </a:ln>
        </p:spPr>
      </p:sp>
      <p:sp>
        <p:nvSpPr>
          <p:cNvPr id="15" name="unit_116"/>
          <p:cNvSpPr/>
          <p:nvPr/>
        </p:nvSpPr>
        <p:spPr>
          <a:xfrm>
            <a:off x="4159148" y="2867558"/>
            <a:ext cx="211226" cy="211226"/>
          </a:xfrm>
          <a:prstGeom prst="ellipse">
            <a:avLst/>
          </a:prstGeom>
          <a:solidFill>
            <a:schemeClr val="accent3"/>
          </a:solidFill>
          <a:ln w="12700">
            <a:solidFill>
              <a:schemeClr val="accent3"/>
            </a:solidFill>
            <a:prstDash val="solid"/>
          </a:ln>
        </p:spPr>
      </p:sp>
      <p:sp>
        <p:nvSpPr>
          <p:cNvPr id="16" name="unit_117"/>
          <p:cNvSpPr/>
          <p:nvPr/>
        </p:nvSpPr>
        <p:spPr>
          <a:xfrm>
            <a:off x="3072841" y="2595982"/>
            <a:ext cx="211226" cy="211226"/>
          </a:xfrm>
          <a:prstGeom prst="ellipse">
            <a:avLst/>
          </a:prstGeom>
          <a:solidFill>
            <a:schemeClr val="accent3"/>
          </a:solidFill>
          <a:ln w="12700">
            <a:solidFill>
              <a:schemeClr val="accent3"/>
            </a:solidFill>
            <a:prstDash val="solid"/>
          </a:ln>
        </p:spPr>
      </p:sp>
      <p:sp>
        <p:nvSpPr>
          <p:cNvPr id="17" name="unit_118"/>
          <p:cNvSpPr/>
          <p:nvPr/>
        </p:nvSpPr>
        <p:spPr>
          <a:xfrm>
            <a:off x="3344418" y="2595982"/>
            <a:ext cx="211226" cy="211226"/>
          </a:xfrm>
          <a:prstGeom prst="ellipse">
            <a:avLst/>
          </a:prstGeom>
          <a:solidFill>
            <a:schemeClr val="accent3"/>
          </a:solidFill>
          <a:ln w="12700">
            <a:solidFill>
              <a:schemeClr val="accent3"/>
            </a:solidFill>
            <a:prstDash val="solid"/>
          </a:ln>
        </p:spPr>
      </p:sp>
      <p:sp>
        <p:nvSpPr>
          <p:cNvPr id="18" name="unit_119"/>
          <p:cNvSpPr/>
          <p:nvPr/>
        </p:nvSpPr>
        <p:spPr>
          <a:xfrm>
            <a:off x="3615995" y="2595982"/>
            <a:ext cx="211226" cy="211226"/>
          </a:xfrm>
          <a:prstGeom prst="ellipse">
            <a:avLst/>
          </a:prstGeom>
          <a:solidFill>
            <a:schemeClr val="accent3"/>
          </a:solidFill>
          <a:ln w="12700">
            <a:solidFill>
              <a:schemeClr val="accent3"/>
            </a:solidFill>
            <a:prstDash val="solid"/>
          </a:ln>
        </p:spPr>
      </p:sp>
      <p:sp>
        <p:nvSpPr>
          <p:cNvPr id="19" name="unit_120"/>
          <p:cNvSpPr/>
          <p:nvPr/>
        </p:nvSpPr>
        <p:spPr>
          <a:xfrm>
            <a:off x="3887572" y="2595982"/>
            <a:ext cx="211226" cy="211226"/>
          </a:xfrm>
          <a:prstGeom prst="ellipse">
            <a:avLst/>
          </a:prstGeom>
          <a:solidFill>
            <a:schemeClr val="accent3"/>
          </a:solidFill>
          <a:ln w="12700">
            <a:solidFill>
              <a:schemeClr val="accent3"/>
            </a:solidFill>
            <a:prstDash val="solid"/>
          </a:ln>
        </p:spPr>
      </p:sp>
      <p:sp>
        <p:nvSpPr>
          <p:cNvPr id="20" name="unit_121"/>
          <p:cNvSpPr/>
          <p:nvPr/>
        </p:nvSpPr>
        <p:spPr>
          <a:xfrm>
            <a:off x="4159148" y="2595982"/>
            <a:ext cx="211226" cy="211226"/>
          </a:xfrm>
          <a:prstGeom prst="ellipse">
            <a:avLst/>
          </a:prstGeom>
          <a:solidFill>
            <a:schemeClr val="accent3"/>
          </a:solidFill>
          <a:ln w="12700">
            <a:solidFill>
              <a:schemeClr val="accent3"/>
            </a:solidFill>
            <a:prstDash val="solid"/>
          </a:ln>
        </p:spPr>
      </p:sp>
      <p:sp>
        <p:nvSpPr>
          <p:cNvPr id="21" name="unit_122"/>
          <p:cNvSpPr/>
          <p:nvPr/>
        </p:nvSpPr>
        <p:spPr>
          <a:xfrm>
            <a:off x="3615995" y="2324405"/>
            <a:ext cx="211226" cy="211226"/>
          </a:xfrm>
          <a:prstGeom prst="ellipse">
            <a:avLst/>
          </a:prstGeom>
          <a:solidFill>
            <a:schemeClr val="accent3"/>
          </a:solidFill>
          <a:ln w="12700">
            <a:solidFill>
              <a:schemeClr val="accent3"/>
            </a:solidFill>
            <a:prstDash val="solid"/>
          </a:ln>
        </p:spPr>
      </p:sp>
      <p:sp>
        <p:nvSpPr>
          <p:cNvPr id="22" name="pan_123"/>
          <p:cNvSpPr/>
          <p:nvPr/>
        </p:nvSpPr>
        <p:spPr>
          <a:xfrm>
            <a:off x="2942082" y="3108960"/>
            <a:ext cx="1559052" cy="90526"/>
          </a:xfrm>
          <a:prstGeom prst="roundRect">
            <a:avLst>
              <a:gd name="adj" fmla="val 30303"/>
            </a:avLst>
          </a:prstGeom>
          <a:solidFill>
            <a:schemeClr val="tx1"/>
          </a:solidFill>
          <a:ln w="12700">
            <a:solidFill>
              <a:schemeClr val="tx1"/>
            </a:solidFill>
            <a:prstDash val="solid"/>
          </a:ln>
        </p:spPr>
      </p:sp>
      <p:sp>
        <p:nvSpPr>
          <p:cNvPr id="23" name="text_124"/>
          <p:cNvSpPr txBox="1"/>
          <p:nvPr/>
        </p:nvSpPr>
        <p:spPr>
          <a:xfrm>
            <a:off x="2942082" y="3360420"/>
            <a:ext cx="1559052" cy="352044"/>
          </a:xfrm>
          <a:prstGeom prst="rect">
            <a:avLst/>
          </a:prstGeom>
          <a:noFill/>
          <a:ln/>
        </p:spPr>
        <p:txBody>
          <a:bodyPr wrap="square" lIns="0" tIns="0" rIns="0" bIns="0" rtlCol="0" anchor="ctr"/>
          <a:lstStyle/>
          <a:p>
            <a:pPr algn="ctr" indent="0" marL="0">
              <a:buNone/>
            </a:pPr>
            <a:r>
              <a:rPr lang="en-US" sz="1800" b="1" dirty="0">
                <a:solidFill>
                  <a:schemeClr val="tx1"/>
                </a:solidFill>
              </a:rPr>
              <a:t>11</a:t>
            </a:r>
            <a:endParaRPr lang="en-US" sz="1800" dirty="0"/>
          </a:p>
        </p:txBody>
      </p:sp>
      <p:sp>
        <p:nvSpPr>
          <p:cNvPr id="24" name="beam_125"/>
          <p:cNvSpPr/>
          <p:nvPr/>
        </p:nvSpPr>
        <p:spPr>
          <a:xfrm>
            <a:off x="1307592" y="3199486"/>
            <a:ext cx="2414016" cy="60350"/>
          </a:xfrm>
          <a:prstGeom prst="rect">
            <a:avLst/>
          </a:prstGeom>
          <a:solidFill>
            <a:schemeClr val="tx1"/>
          </a:solidFill>
          <a:ln w="12700">
            <a:solidFill>
              <a:schemeClr val="tx1"/>
            </a:solidFill>
            <a:prstDash val="solid"/>
          </a:ln>
        </p:spPr>
      </p:sp>
      <p:sp>
        <p:nvSpPr>
          <p:cNvPr id="25" name="fulcrum_126"/>
          <p:cNvSpPr/>
          <p:nvPr/>
        </p:nvSpPr>
        <p:spPr>
          <a:xfrm>
            <a:off x="2232965" y="3259836"/>
            <a:ext cx="563270" cy="754380"/>
          </a:xfrm>
          <a:prstGeom prst="triangle">
            <a:avLst/>
          </a:prstGeom>
          <a:solidFill>
            <a:schemeClr val="tx1"/>
          </a:solidFill>
          <a:ln w="12700">
            <a:solidFill>
              <a:schemeClr val="tx1"/>
            </a:solidFill>
            <a:prstDash val="solid"/>
          </a:ln>
        </p:spPr>
      </p:sp>
      <p:sp>
        <p:nvSpPr>
          <p:cNvPr id="26" name="base_127"/>
          <p:cNvSpPr/>
          <p:nvPr/>
        </p:nvSpPr>
        <p:spPr>
          <a:xfrm>
            <a:off x="1911096" y="4014216"/>
            <a:ext cx="1207008" cy="90526"/>
          </a:xfrm>
          <a:prstGeom prst="roundRect">
            <a:avLst>
              <a:gd name="adj" fmla="val 30303"/>
            </a:avLst>
          </a:prstGeom>
          <a:solidFill>
            <a:schemeClr val="tx1"/>
          </a:solidFill>
          <a:ln w="12700">
            <a:solidFill>
              <a:schemeClr val="tx1"/>
            </a:solidFill>
            <a:prstDash val="solid"/>
          </a:ln>
        </p:spPr>
      </p:sp>
      <p:sp>
        <p:nvSpPr>
          <p:cNvPr id="27" name="card_128"/>
          <p:cNvSpPr/>
          <p:nvPr/>
        </p:nvSpPr>
        <p:spPr>
          <a:xfrm>
            <a:off x="4754880" y="1097280"/>
            <a:ext cx="3931920" cy="3383280"/>
          </a:xfrm>
          <a:prstGeom prst="roundRect">
            <a:avLst>
              <a:gd name="adj" fmla="val 3243"/>
            </a:avLst>
          </a:prstGeom>
          <a:solidFill>
            <a:schemeClr val="bg2"/>
          </a:solidFill>
          <a:ln w="12700">
            <a:solidFill>
              <a:schemeClr val="bg2"/>
            </a:solidFill>
            <a:prstDash val="solid"/>
          </a:ln>
        </p:spPr>
      </p:sp>
      <p:sp>
        <p:nvSpPr>
          <p:cNvPr id="28" name="text_129"/>
          <p:cNvSpPr txBox="1"/>
          <p:nvPr/>
        </p:nvSpPr>
        <p:spPr>
          <a:xfrm>
            <a:off x="4983480" y="1234440"/>
            <a:ext cx="3566160" cy="411480"/>
          </a:xfrm>
          <a:prstGeom prst="rect">
            <a:avLst/>
          </a:prstGeom>
          <a:noFill/>
          <a:ln/>
        </p:spPr>
        <p:txBody>
          <a:bodyPr wrap="square" lIns="0" tIns="0" rIns="0" bIns="0" rtlCol="0" anchor="t"/>
          <a:lstStyle/>
          <a:p>
            <a:pPr indent="0" marL="0">
              <a:buNone/>
            </a:pPr>
            <a:r>
              <a:rPr lang="en-US" sz="1800" b="1" dirty="0">
                <a:solidFill>
                  <a:schemeClr val="tx1"/>
                </a:solidFill>
                <a:latin typeface="+mj-lt" pitchFamily="34" charset="0"/>
                <a:ea typeface="+mj-lt" pitchFamily="34" charset="-122"/>
                <a:cs typeface="+mj-lt" pitchFamily="34" charset="-120"/>
              </a:rPr>
              <a:t>Do the same to both sides</a:t>
            </a:r>
            <a:endParaRPr lang="en-US" sz="1800" dirty="0"/>
          </a:p>
        </p:txBody>
      </p:sp>
      <p:sp>
        <p:nvSpPr>
          <p:cNvPr id="29" name="badge_130"/>
          <p:cNvSpPr/>
          <p:nvPr/>
        </p:nvSpPr>
        <p:spPr>
          <a:xfrm>
            <a:off x="4983480" y="1837944"/>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30" name="text_131"/>
          <p:cNvSpPr txBox="1"/>
          <p:nvPr/>
        </p:nvSpPr>
        <p:spPr>
          <a:xfrm>
            <a:off x="5486400" y="1737360"/>
            <a:ext cx="2331720" cy="566928"/>
          </a:xfrm>
          <a:prstGeom prst="rect">
            <a:avLst/>
          </a:prstGeom>
          <a:noFill/>
          <a:ln/>
        </p:spPr>
        <p:txBody>
          <a:bodyPr wrap="square" lIns="0" tIns="0" rIns="0" bIns="0" rtlCol="0" anchor="ctr"/>
          <a:lstStyle/>
          <a:p>
            <a:pPr indent="0" marL="0">
              <a:buNone/>
            </a:pPr>
            <a:r>
              <a:rPr lang="en-US" sz="2200" dirty="0">
                <a:solidFill>
                  <a:schemeClr val="tx1"/>
                </a:solidFill>
              </a:rPr>
              <a:t>2x + 3 = 11</a:t>
            </a:r>
            <a:endParaRPr lang="en-US" sz="2200" dirty="0"/>
          </a:p>
        </p:txBody>
      </p:sp>
      <p:sp>
        <p:nvSpPr>
          <p:cNvPr id="31" name="badge_132"/>
          <p:cNvSpPr/>
          <p:nvPr/>
        </p:nvSpPr>
        <p:spPr>
          <a:xfrm>
            <a:off x="4983480" y="2404872"/>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32" name="text_133"/>
          <p:cNvSpPr txBox="1"/>
          <p:nvPr/>
        </p:nvSpPr>
        <p:spPr>
          <a:xfrm>
            <a:off x="5486400" y="2304288"/>
            <a:ext cx="2331720" cy="566928"/>
          </a:xfrm>
          <a:prstGeom prst="rect">
            <a:avLst/>
          </a:prstGeom>
          <a:noFill/>
          <a:ln/>
        </p:spPr>
        <p:txBody>
          <a:bodyPr wrap="square" lIns="0" tIns="0" rIns="0" bIns="0" rtlCol="0" anchor="ctr"/>
          <a:lstStyle/>
          <a:p>
            <a:pPr indent="0" marL="0">
              <a:buNone/>
            </a:pPr>
            <a:r>
              <a:rPr lang="en-US" sz="2200" dirty="0">
                <a:solidFill>
                  <a:schemeClr val="tx1"/>
                </a:solidFill>
              </a:rPr>
              <a:t>2x = 8</a:t>
            </a:r>
            <a:endParaRPr lang="en-US" sz="2200" dirty="0"/>
          </a:p>
        </p:txBody>
      </p:sp>
      <p:sp>
        <p:nvSpPr>
          <p:cNvPr id="33" name="badge_134"/>
          <p:cNvSpPr/>
          <p:nvPr/>
        </p:nvSpPr>
        <p:spPr>
          <a:xfrm>
            <a:off x="4983480" y="2971800"/>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34" name="text_135"/>
          <p:cNvSpPr txBox="1"/>
          <p:nvPr/>
        </p:nvSpPr>
        <p:spPr>
          <a:xfrm>
            <a:off x="5486400" y="2871216"/>
            <a:ext cx="2331720" cy="566928"/>
          </a:xfrm>
          <a:prstGeom prst="rect">
            <a:avLst/>
          </a:prstGeom>
          <a:noFill/>
          <a:ln/>
        </p:spPr>
        <p:txBody>
          <a:bodyPr wrap="square" lIns="0" tIns="0" rIns="0" bIns="0" rtlCol="0" anchor="ctr"/>
          <a:lstStyle/>
          <a:p>
            <a:pPr indent="0" marL="0">
              <a:buNone/>
            </a:pPr>
            <a:r>
              <a:rPr lang="en-US" sz="2200" b="1" dirty="0">
                <a:solidFill>
                  <a:schemeClr val="accent1"/>
                </a:solidFill>
              </a:rPr>
              <a:t>x = 4</a:t>
            </a:r>
            <a:endParaRPr lang="en-US" sz="2200" dirty="0"/>
          </a:p>
        </p:txBody>
      </p:sp>
      <p:sp>
        <p:nvSpPr>
          <p:cNvPr id="35" name="text_136"/>
          <p:cNvSpPr txBox="1"/>
          <p:nvPr/>
        </p:nvSpPr>
        <p:spPr>
          <a:xfrm>
            <a:off x="6537960" y="2304288"/>
            <a:ext cx="2011680" cy="566928"/>
          </a:xfrm>
          <a:prstGeom prst="rect">
            <a:avLst/>
          </a:prstGeom>
          <a:noFill/>
          <a:ln/>
        </p:spPr>
        <p:txBody>
          <a:bodyPr wrap="square" lIns="0" tIns="0" rIns="0" bIns="0" rtlCol="0" anchor="ctr"/>
          <a:lstStyle/>
          <a:p>
            <a:pPr indent="0" marL="0">
              <a:buNone/>
            </a:pPr>
            <a:r>
              <a:rPr lang="en-US" sz="1400" i="1" dirty="0">
                <a:solidFill>
                  <a:schemeClr val="accent2"/>
                </a:solidFill>
              </a:rPr>
              <a:t>− 3 both sides</a:t>
            </a:r>
            <a:endParaRPr lang="en-US" sz="1400" dirty="0"/>
          </a:p>
        </p:txBody>
      </p:sp>
      <p:sp>
        <p:nvSpPr>
          <p:cNvPr id="36" name="text_137"/>
          <p:cNvSpPr txBox="1"/>
          <p:nvPr/>
        </p:nvSpPr>
        <p:spPr>
          <a:xfrm>
            <a:off x="6537960" y="2871216"/>
            <a:ext cx="2011680" cy="566928"/>
          </a:xfrm>
          <a:prstGeom prst="rect">
            <a:avLst/>
          </a:prstGeom>
          <a:noFill/>
          <a:ln/>
        </p:spPr>
        <p:txBody>
          <a:bodyPr wrap="square" lIns="0" tIns="0" rIns="0" bIns="0" rtlCol="0" anchor="ctr"/>
          <a:lstStyle/>
          <a:p>
            <a:pPr indent="0" marL="0">
              <a:buNone/>
            </a:pPr>
            <a:r>
              <a:rPr lang="en-US" sz="1400" i="1" dirty="0">
                <a:solidFill>
                  <a:schemeClr val="accent2"/>
                </a:solidFill>
              </a:rPr>
              <a:t>÷ 2 both sides</a:t>
            </a:r>
            <a:endParaRPr lang="en-US" sz="1400" dirty="0"/>
          </a:p>
        </p:txBody>
      </p:sp>
      <p:sp>
        <p:nvSpPr>
          <p:cNvPr id="37" name="text_138"/>
          <p:cNvSpPr txBox="1"/>
          <p:nvPr/>
        </p:nvSpPr>
        <p:spPr>
          <a:xfrm>
            <a:off x="4983480" y="3840480"/>
            <a:ext cx="3566160" cy="365760"/>
          </a:xfrm>
          <a:prstGeom prst="rect">
            <a:avLst/>
          </a:prstGeom>
          <a:noFill/>
          <a:ln/>
        </p:spPr>
        <p:txBody>
          <a:bodyPr wrap="square" lIns="0" tIns="0" rIns="0" bIns="0" rtlCol="0" anchor="ctr"/>
          <a:lstStyle/>
          <a:p>
            <a:pPr indent="0" marL="0">
              <a:buNone/>
            </a:pPr>
            <a:r>
              <a:rPr lang="en-US" sz="1400" b="1" dirty="0">
                <a:solidFill>
                  <a:schemeClr val="accent4"/>
                </a:solidFill>
              </a:rPr>
              <a:t>x</a:t>
            </a:r>
            <a:pPr indent="0" marL="0">
              <a:buNone/>
            </a:pPr>
            <a:r>
              <a:rPr lang="en-US" sz="1400" dirty="0">
                <a:solidFill>
                  <a:schemeClr val="tx2"/>
                </a:solidFill>
              </a:rPr>
              <a:t> unknown   </a:t>
            </a:r>
            <a:pPr indent="0" marL="0">
              <a:buNone/>
            </a:pPr>
            <a:r>
              <a:rPr lang="en-US" sz="1400" dirty="0">
                <a:solidFill>
                  <a:schemeClr val="accent3"/>
                </a:solidFill>
              </a:rPr>
              <a:t>●</a:t>
            </a:r>
            <a:pPr indent="0" marL="0">
              <a:buNone/>
            </a:pPr>
            <a:r>
              <a:rPr lang="en-US" sz="1400" dirty="0">
                <a:solidFill>
                  <a:schemeClr val="tx2"/>
                </a:solidFill>
              </a:rPr>
              <a:t> one   </a:t>
            </a:r>
            <a:pPr indent="0" marL="0">
              <a:buNone/>
            </a:pPr>
            <a:r>
              <a:rPr lang="en-US" sz="1400" b="1" dirty="0">
                <a:solidFill>
                  <a:schemeClr val="accent2"/>
                </a:solidFill>
              </a:rPr>
              <a:t>operation</a:t>
            </a:r>
            <a:pPr indent="0" marL="0">
              <a:buNone/>
            </a:pPr>
            <a:r>
              <a:rPr lang="en-US" sz="1400" dirty="0">
                <a:solidFill>
                  <a:schemeClr val="tx2"/>
                </a:solidFill>
              </a:rPr>
              <a:t>   </a:t>
            </a:r>
            <a:pPr indent="0" marL="0">
              <a:buNone/>
            </a:pPr>
            <a:r>
              <a:rPr lang="en-US" sz="1400" b="1" dirty="0">
                <a:solidFill>
                  <a:schemeClr val="accent1"/>
                </a:solidFill>
              </a:rPr>
              <a:t>answer</a:t>
            </a:r>
            <a:endParaRPr lang="en-US" sz="14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ph idx="100" type="title" hasCustomPrompt="1"/>
          </p:nvPr>
        </p:nvSpPr>
        <p:spPr>
          <a:xfrm>
            <a:off x="365760" y="201168"/>
            <a:ext cx="8412480" cy="685800"/>
          </a:xfrm>
          <a:prstGeom prst="rect">
            <a:avLst/>
          </a:prstGeom>
          <a:noFill/>
          <a:ln/>
        </p:spPr>
        <p:txBody>
          <a:bodyPr wrap="square" lIns="0" tIns="0" rIns="0" bIns="0" rtlCol="0" anchor="ctr"/>
          <a:lstStyle/>
          <a:p>
            <a:pPr algn="ctr" indent="0" marL="0">
              <a:buNone/>
            </a:pPr>
            <a:r>
              <a:rPr lang="en-US" sz="3200" b="1" dirty="0">
                <a:solidFill>
                  <a:schemeClr val="tx1"/>
                </a:solidFill>
              </a:rPr>
              <a:t>Inverse operations undo each other</a:t>
            </a:r>
            <a:endParaRPr lang="en-US" sz="3200" dirty="0"/>
          </a:p>
        </p:txBody>
      </p:sp>
      <p:sp>
        <p:nvSpPr>
          <p:cNvPr id="4" name="text_139"/>
          <p:cNvSpPr txBox="1"/>
          <p:nvPr/>
        </p:nvSpPr>
        <p:spPr>
          <a:xfrm>
            <a:off x="457200" y="1051560"/>
            <a:ext cx="8229600" cy="365760"/>
          </a:xfrm>
          <a:prstGeom prst="rect">
            <a:avLst/>
          </a:prstGeom>
          <a:noFill/>
          <a:ln/>
        </p:spPr>
        <p:txBody>
          <a:bodyPr wrap="square" lIns="0" tIns="0" rIns="0" bIns="0" rtlCol="0" anchor="t"/>
          <a:lstStyle/>
          <a:p>
            <a:pPr indent="0" marL="0">
              <a:buNone/>
            </a:pPr>
            <a:r>
              <a:rPr lang="en-US" sz="1600" b="1" dirty="0">
                <a:solidFill>
                  <a:schemeClr val="tx2"/>
                </a:solidFill>
              </a:rPr>
              <a:t>Building the equation  3x + 5 = 20</a:t>
            </a:r>
            <a:endParaRPr lang="en-US" sz="1600" dirty="0"/>
          </a:p>
        </p:txBody>
      </p:sp>
      <p:sp>
        <p:nvSpPr>
          <p:cNvPr id="5" name="mbox_140"/>
          <p:cNvSpPr/>
          <p:nvPr/>
        </p:nvSpPr>
        <p:spPr>
          <a:xfrm>
            <a:off x="457200" y="1463040"/>
            <a:ext cx="1600200" cy="548640"/>
          </a:xfrm>
          <a:prstGeom prst="roundRect">
            <a:avLst>
              <a:gd name="adj" fmla="val 16667"/>
            </a:avLst>
          </a:prstGeom>
          <a:solidFill>
            <a:schemeClr val="accent4"/>
          </a:solidFill>
          <a:ln>
            <a:solidFill>
              <a:schemeClr val="accent4"/>
            </a:solidFill>
          </a:ln>
        </p:spPr>
        <p:txBody>
          <a:bodyPr wrap="square" lIns="0" tIns="0" rIns="0" bIns="0" rtlCol="0" anchor="ctr"/>
          <a:lstStyle/>
          <a:p>
            <a:pPr algn="ctr" indent="0" marL="0">
              <a:buNone/>
            </a:pPr>
            <a:r>
              <a:rPr lang="en-US" sz="1800" b="1" dirty="0">
                <a:solidFill>
                  <a:schemeClr val="bg1"/>
                </a:solidFill>
              </a:rPr>
              <a:t>x</a:t>
            </a:r>
            <a:endParaRPr lang="en-US" sz="1800" dirty="0"/>
          </a:p>
        </p:txBody>
      </p:sp>
      <p:sp>
        <p:nvSpPr>
          <p:cNvPr id="6" name="arrow_141"/>
          <p:cNvSpPr/>
          <p:nvPr/>
        </p:nvSpPr>
        <p:spPr>
          <a:xfrm>
            <a:off x="2130552" y="1645920"/>
            <a:ext cx="448056" cy="182880"/>
          </a:xfrm>
          <a:prstGeom prst="rightArrow">
            <a:avLst/>
          </a:prstGeom>
          <a:solidFill>
            <a:schemeClr val="tx2"/>
          </a:solidFill>
          <a:ln w="12700">
            <a:solidFill>
              <a:schemeClr val="tx2"/>
            </a:solidFill>
            <a:prstDash val="solid"/>
          </a:ln>
        </p:spPr>
      </p:sp>
      <p:sp>
        <p:nvSpPr>
          <p:cNvPr id="7" name="mbox_142"/>
          <p:cNvSpPr/>
          <p:nvPr/>
        </p:nvSpPr>
        <p:spPr>
          <a:xfrm>
            <a:off x="2651760" y="1463040"/>
            <a:ext cx="1600200" cy="548640"/>
          </a:xfrm>
          <a:prstGeom prst="roundRect">
            <a:avLst>
              <a:gd name="adj" fmla="val 16667"/>
            </a:avLst>
          </a:prstGeom>
          <a:solidFill>
            <a:schemeClr val="bg2"/>
          </a:solidFill>
          <a:ln>
            <a:solidFill>
              <a:schemeClr val="bg2"/>
            </a:solidFill>
          </a:ln>
        </p:spPr>
        <p:txBody>
          <a:bodyPr wrap="square" lIns="0" tIns="0" rIns="0" bIns="0" rtlCol="0" anchor="ctr"/>
          <a:lstStyle/>
          <a:p>
            <a:pPr algn="ctr" indent="0" marL="0">
              <a:buNone/>
            </a:pPr>
            <a:r>
              <a:rPr lang="en-US" sz="1800" b="1" dirty="0">
                <a:solidFill>
                  <a:schemeClr val="tx1"/>
                </a:solidFill>
              </a:rPr>
              <a:t>× 3</a:t>
            </a:r>
            <a:endParaRPr lang="en-US" sz="1800" dirty="0"/>
          </a:p>
        </p:txBody>
      </p:sp>
      <p:sp>
        <p:nvSpPr>
          <p:cNvPr id="8" name="arrow_143"/>
          <p:cNvSpPr/>
          <p:nvPr/>
        </p:nvSpPr>
        <p:spPr>
          <a:xfrm>
            <a:off x="4325112" y="1645920"/>
            <a:ext cx="448056" cy="182880"/>
          </a:xfrm>
          <a:prstGeom prst="rightArrow">
            <a:avLst/>
          </a:prstGeom>
          <a:solidFill>
            <a:schemeClr val="tx2"/>
          </a:solidFill>
          <a:ln w="12700">
            <a:solidFill>
              <a:schemeClr val="tx2"/>
            </a:solidFill>
            <a:prstDash val="solid"/>
          </a:ln>
        </p:spPr>
      </p:sp>
      <p:sp>
        <p:nvSpPr>
          <p:cNvPr id="9" name="mbox_144"/>
          <p:cNvSpPr/>
          <p:nvPr/>
        </p:nvSpPr>
        <p:spPr>
          <a:xfrm>
            <a:off x="4846320" y="1463040"/>
            <a:ext cx="1600200" cy="548640"/>
          </a:xfrm>
          <a:prstGeom prst="roundRect">
            <a:avLst>
              <a:gd name="adj" fmla="val 16667"/>
            </a:avLst>
          </a:prstGeom>
          <a:solidFill>
            <a:schemeClr val="bg2"/>
          </a:solidFill>
          <a:ln>
            <a:solidFill>
              <a:schemeClr val="bg2"/>
            </a:solidFill>
          </a:ln>
        </p:spPr>
        <p:txBody>
          <a:bodyPr wrap="square" lIns="0" tIns="0" rIns="0" bIns="0" rtlCol="0" anchor="ctr"/>
          <a:lstStyle/>
          <a:p>
            <a:pPr algn="ctr" indent="0" marL="0">
              <a:buNone/>
            </a:pPr>
            <a:r>
              <a:rPr lang="en-US" sz="1800" b="1" dirty="0">
                <a:solidFill>
                  <a:schemeClr val="tx1"/>
                </a:solidFill>
              </a:rPr>
              <a:t>+ 5</a:t>
            </a:r>
            <a:endParaRPr lang="en-US" sz="1800" dirty="0"/>
          </a:p>
        </p:txBody>
      </p:sp>
      <p:sp>
        <p:nvSpPr>
          <p:cNvPr id="10" name="arrow_145"/>
          <p:cNvSpPr/>
          <p:nvPr/>
        </p:nvSpPr>
        <p:spPr>
          <a:xfrm>
            <a:off x="6519672" y="1645920"/>
            <a:ext cx="448056" cy="182880"/>
          </a:xfrm>
          <a:prstGeom prst="rightArrow">
            <a:avLst/>
          </a:prstGeom>
          <a:solidFill>
            <a:schemeClr val="tx2"/>
          </a:solidFill>
          <a:ln w="12700">
            <a:solidFill>
              <a:schemeClr val="tx2"/>
            </a:solidFill>
            <a:prstDash val="solid"/>
          </a:ln>
        </p:spPr>
      </p:sp>
      <p:sp>
        <p:nvSpPr>
          <p:cNvPr id="11" name="mbox_146"/>
          <p:cNvSpPr/>
          <p:nvPr/>
        </p:nvSpPr>
        <p:spPr>
          <a:xfrm>
            <a:off x="7040880" y="1463040"/>
            <a:ext cx="1600200" cy="548640"/>
          </a:xfrm>
          <a:prstGeom prst="roundRect">
            <a:avLst>
              <a:gd name="adj" fmla="val 16667"/>
            </a:avLst>
          </a:prstGeom>
          <a:solidFill>
            <a:schemeClr val="bg2"/>
          </a:solidFill>
          <a:ln>
            <a:solidFill>
              <a:schemeClr val="bg2"/>
            </a:solidFill>
          </a:ln>
        </p:spPr>
        <p:txBody>
          <a:bodyPr wrap="square" lIns="0" tIns="0" rIns="0" bIns="0" rtlCol="0" anchor="ctr"/>
          <a:lstStyle/>
          <a:p>
            <a:pPr algn="ctr" indent="0" marL="0">
              <a:buNone/>
            </a:pPr>
            <a:r>
              <a:rPr lang="en-US" sz="1800" b="1" dirty="0">
                <a:solidFill>
                  <a:schemeClr val="tx1"/>
                </a:solidFill>
              </a:rPr>
              <a:t>20</a:t>
            </a:r>
            <a:endParaRPr lang="en-US" sz="1800" dirty="0"/>
          </a:p>
        </p:txBody>
      </p:sp>
      <p:sp>
        <p:nvSpPr>
          <p:cNvPr id="12" name="text_147"/>
          <p:cNvSpPr txBox="1"/>
          <p:nvPr/>
        </p:nvSpPr>
        <p:spPr>
          <a:xfrm>
            <a:off x="457200" y="2194560"/>
            <a:ext cx="8229600" cy="365760"/>
          </a:xfrm>
          <a:prstGeom prst="rect">
            <a:avLst/>
          </a:prstGeom>
          <a:noFill/>
          <a:ln/>
        </p:spPr>
        <p:txBody>
          <a:bodyPr wrap="square" lIns="0" tIns="0" rIns="0" bIns="0" rtlCol="0" anchor="t"/>
          <a:lstStyle/>
          <a:p>
            <a:pPr indent="0" marL="0">
              <a:buNone/>
            </a:pPr>
            <a:r>
              <a:rPr lang="en-US" sz="1600" b="1" dirty="0">
                <a:solidFill>
                  <a:schemeClr val="tx2"/>
                </a:solidFill>
              </a:rPr>
              <a:t>Solving: work backwards with inverses</a:t>
            </a:r>
            <a:endParaRPr lang="en-US" sz="1600" dirty="0"/>
          </a:p>
        </p:txBody>
      </p:sp>
      <p:sp>
        <p:nvSpPr>
          <p:cNvPr id="13" name="mbox_148"/>
          <p:cNvSpPr/>
          <p:nvPr/>
        </p:nvSpPr>
        <p:spPr>
          <a:xfrm>
            <a:off x="457200" y="2606040"/>
            <a:ext cx="1600200" cy="548640"/>
          </a:xfrm>
          <a:prstGeom prst="roundRect">
            <a:avLst>
              <a:gd name="adj" fmla="val 16667"/>
            </a:avLst>
          </a:prstGeom>
          <a:solidFill>
            <a:schemeClr val="bg2"/>
          </a:solidFill>
          <a:ln>
            <a:solidFill>
              <a:schemeClr val="bg2"/>
            </a:solidFill>
          </a:ln>
        </p:spPr>
        <p:txBody>
          <a:bodyPr wrap="square" lIns="0" tIns="0" rIns="0" bIns="0" rtlCol="0" anchor="ctr"/>
          <a:lstStyle/>
          <a:p>
            <a:pPr algn="ctr" indent="0" marL="0">
              <a:buNone/>
            </a:pPr>
            <a:r>
              <a:rPr lang="en-US" sz="1800" b="1" dirty="0">
                <a:solidFill>
                  <a:schemeClr val="tx1"/>
                </a:solidFill>
              </a:rPr>
              <a:t>20</a:t>
            </a:r>
            <a:endParaRPr lang="en-US" sz="1800" dirty="0"/>
          </a:p>
        </p:txBody>
      </p:sp>
      <p:sp>
        <p:nvSpPr>
          <p:cNvPr id="14" name="arrow_149"/>
          <p:cNvSpPr/>
          <p:nvPr/>
        </p:nvSpPr>
        <p:spPr>
          <a:xfrm>
            <a:off x="2130552" y="2788920"/>
            <a:ext cx="448056" cy="182880"/>
          </a:xfrm>
          <a:prstGeom prst="rightArrow">
            <a:avLst/>
          </a:prstGeom>
          <a:solidFill>
            <a:schemeClr val="tx2"/>
          </a:solidFill>
          <a:ln w="12700">
            <a:solidFill>
              <a:schemeClr val="tx2"/>
            </a:solidFill>
            <a:prstDash val="solid"/>
          </a:ln>
        </p:spPr>
      </p:sp>
      <p:sp>
        <p:nvSpPr>
          <p:cNvPr id="15" name="mbox_150"/>
          <p:cNvSpPr/>
          <p:nvPr/>
        </p:nvSpPr>
        <p:spPr>
          <a:xfrm>
            <a:off x="2651760" y="2606040"/>
            <a:ext cx="1600200" cy="548640"/>
          </a:xfrm>
          <a:prstGeom prst="roundRect">
            <a:avLst>
              <a:gd name="adj" fmla="val 16667"/>
            </a:avLst>
          </a:prstGeom>
          <a:solidFill>
            <a:schemeClr val="accent2"/>
          </a:solidFill>
          <a:ln>
            <a:solidFill>
              <a:schemeClr val="accent2"/>
            </a:solidFill>
          </a:ln>
        </p:spPr>
        <p:txBody>
          <a:bodyPr wrap="square" lIns="0" tIns="0" rIns="0" bIns="0" rtlCol="0" anchor="ctr"/>
          <a:lstStyle/>
          <a:p>
            <a:pPr algn="ctr" indent="0" marL="0">
              <a:buNone/>
            </a:pPr>
            <a:r>
              <a:rPr lang="en-US" sz="1800" b="1" dirty="0">
                <a:solidFill>
                  <a:schemeClr val="bg1"/>
                </a:solidFill>
              </a:rPr>
              <a:t>− 5</a:t>
            </a:r>
            <a:endParaRPr lang="en-US" sz="1800" dirty="0"/>
          </a:p>
        </p:txBody>
      </p:sp>
      <p:sp>
        <p:nvSpPr>
          <p:cNvPr id="16" name="arrow_151"/>
          <p:cNvSpPr/>
          <p:nvPr/>
        </p:nvSpPr>
        <p:spPr>
          <a:xfrm>
            <a:off x="4325112" y="2788920"/>
            <a:ext cx="448056" cy="182880"/>
          </a:xfrm>
          <a:prstGeom prst="rightArrow">
            <a:avLst/>
          </a:prstGeom>
          <a:solidFill>
            <a:schemeClr val="tx2"/>
          </a:solidFill>
          <a:ln w="12700">
            <a:solidFill>
              <a:schemeClr val="tx2"/>
            </a:solidFill>
            <a:prstDash val="solid"/>
          </a:ln>
        </p:spPr>
      </p:sp>
      <p:sp>
        <p:nvSpPr>
          <p:cNvPr id="17" name="mbox_152"/>
          <p:cNvSpPr/>
          <p:nvPr/>
        </p:nvSpPr>
        <p:spPr>
          <a:xfrm>
            <a:off x="4846320" y="2606040"/>
            <a:ext cx="1600200" cy="548640"/>
          </a:xfrm>
          <a:prstGeom prst="roundRect">
            <a:avLst>
              <a:gd name="adj" fmla="val 16667"/>
            </a:avLst>
          </a:prstGeom>
          <a:solidFill>
            <a:schemeClr val="accent2"/>
          </a:solidFill>
          <a:ln>
            <a:solidFill>
              <a:schemeClr val="accent2"/>
            </a:solidFill>
          </a:ln>
        </p:spPr>
        <p:txBody>
          <a:bodyPr wrap="square" lIns="0" tIns="0" rIns="0" bIns="0" rtlCol="0" anchor="ctr"/>
          <a:lstStyle/>
          <a:p>
            <a:pPr algn="ctr" indent="0" marL="0">
              <a:buNone/>
            </a:pPr>
            <a:r>
              <a:rPr lang="en-US" sz="1800" b="1" dirty="0">
                <a:solidFill>
                  <a:schemeClr val="bg1"/>
                </a:solidFill>
              </a:rPr>
              <a:t>÷ 3</a:t>
            </a:r>
            <a:endParaRPr lang="en-US" sz="1800" dirty="0"/>
          </a:p>
        </p:txBody>
      </p:sp>
      <p:sp>
        <p:nvSpPr>
          <p:cNvPr id="18" name="arrow_153"/>
          <p:cNvSpPr/>
          <p:nvPr/>
        </p:nvSpPr>
        <p:spPr>
          <a:xfrm>
            <a:off x="6519672" y="2788920"/>
            <a:ext cx="448056" cy="182880"/>
          </a:xfrm>
          <a:prstGeom prst="rightArrow">
            <a:avLst/>
          </a:prstGeom>
          <a:solidFill>
            <a:schemeClr val="tx2"/>
          </a:solidFill>
          <a:ln w="12700">
            <a:solidFill>
              <a:schemeClr val="tx2"/>
            </a:solidFill>
            <a:prstDash val="solid"/>
          </a:ln>
        </p:spPr>
      </p:sp>
      <p:sp>
        <p:nvSpPr>
          <p:cNvPr id="19" name="mbox_154"/>
          <p:cNvSpPr/>
          <p:nvPr/>
        </p:nvSpPr>
        <p:spPr>
          <a:xfrm>
            <a:off x="7040880" y="2606040"/>
            <a:ext cx="1600200" cy="548640"/>
          </a:xfrm>
          <a:prstGeom prst="roundRect">
            <a:avLst>
              <a:gd name="adj" fmla="val 16667"/>
            </a:avLst>
          </a:prstGeom>
          <a:solidFill>
            <a:schemeClr val="accent1"/>
          </a:solidFill>
          <a:ln>
            <a:solidFill>
              <a:schemeClr val="accent1"/>
            </a:solidFill>
          </a:ln>
        </p:spPr>
        <p:txBody>
          <a:bodyPr wrap="square" lIns="0" tIns="0" rIns="0" bIns="0" rtlCol="0" anchor="ctr"/>
          <a:lstStyle/>
          <a:p>
            <a:pPr algn="ctr" indent="0" marL="0">
              <a:buNone/>
            </a:pPr>
            <a:r>
              <a:rPr lang="en-US" sz="1800" b="1" dirty="0">
                <a:solidFill>
                  <a:schemeClr val="bg1"/>
                </a:solidFill>
              </a:rPr>
              <a:t>x = 5</a:t>
            </a:r>
            <a:endParaRPr lang="en-US" sz="1800" dirty="0"/>
          </a:p>
        </p:txBody>
      </p:sp>
      <p:sp>
        <p:nvSpPr>
          <p:cNvPr id="20" name="card_155"/>
          <p:cNvSpPr/>
          <p:nvPr/>
        </p:nvSpPr>
        <p:spPr>
          <a:xfrm>
            <a:off x="457200" y="3520440"/>
            <a:ext cx="1828800" cy="914400"/>
          </a:xfrm>
          <a:prstGeom prst="roundRect">
            <a:avLst>
              <a:gd name="adj" fmla="val 12000"/>
            </a:avLst>
          </a:prstGeom>
          <a:solidFill>
            <a:schemeClr val="bg2"/>
          </a:solidFill>
          <a:ln w="12700">
            <a:solidFill>
              <a:schemeClr val="bg2"/>
            </a:solidFill>
            <a:prstDash val="solid"/>
          </a:ln>
        </p:spPr>
      </p:sp>
      <p:sp>
        <p:nvSpPr>
          <p:cNvPr id="21" name="text_156"/>
          <p:cNvSpPr txBox="1"/>
          <p:nvPr/>
        </p:nvSpPr>
        <p:spPr>
          <a:xfrm>
            <a:off x="548640" y="3520440"/>
            <a:ext cx="1645920" cy="914400"/>
          </a:xfrm>
          <a:prstGeom prst="rect">
            <a:avLst/>
          </a:prstGeom>
          <a:noFill/>
          <a:ln/>
        </p:spPr>
        <p:txBody>
          <a:bodyPr wrap="square" lIns="0" tIns="0" rIns="0" bIns="0" rtlCol="0" anchor="ctr"/>
          <a:lstStyle/>
          <a:p>
            <a:pPr algn="ctr" indent="0" marL="0">
              <a:buNone/>
            </a:pPr>
            <a:r>
              <a:rPr lang="en-US" sz="2400" b="1" dirty="0">
                <a:solidFill>
                  <a:schemeClr val="tx1"/>
                </a:solidFill>
              </a:rPr>
              <a:t>+  </a:t>
            </a:r>
            <a:pPr algn="ctr" indent="0" marL="0">
              <a:buNone/>
            </a:pPr>
            <a:r>
              <a:rPr lang="en-US" sz="1400" b="1" dirty="0">
                <a:solidFill>
                  <a:schemeClr val="tx2"/>
                </a:solidFill>
              </a:rPr>
              <a:t>undone by  </a:t>
            </a:r>
            <a:pPr algn="ctr" indent="0" marL="0">
              <a:buNone/>
            </a:pPr>
            <a:r>
              <a:rPr lang="en-US" sz="2400" b="1" dirty="0">
                <a:solidFill>
                  <a:schemeClr val="accent2"/>
                </a:solidFill>
              </a:rPr>
              <a:t>−</a:t>
            </a:r>
            <a:endParaRPr lang="en-US" sz="2400" dirty="0"/>
          </a:p>
        </p:txBody>
      </p:sp>
      <p:sp>
        <p:nvSpPr>
          <p:cNvPr id="22" name="card_157"/>
          <p:cNvSpPr/>
          <p:nvPr/>
        </p:nvSpPr>
        <p:spPr>
          <a:xfrm>
            <a:off x="2560320" y="3520440"/>
            <a:ext cx="1828800" cy="914400"/>
          </a:xfrm>
          <a:prstGeom prst="roundRect">
            <a:avLst>
              <a:gd name="adj" fmla="val 12000"/>
            </a:avLst>
          </a:prstGeom>
          <a:solidFill>
            <a:schemeClr val="bg2"/>
          </a:solidFill>
          <a:ln w="12700">
            <a:solidFill>
              <a:schemeClr val="bg2"/>
            </a:solidFill>
            <a:prstDash val="solid"/>
          </a:ln>
        </p:spPr>
      </p:sp>
      <p:sp>
        <p:nvSpPr>
          <p:cNvPr id="23" name="text_158"/>
          <p:cNvSpPr txBox="1"/>
          <p:nvPr/>
        </p:nvSpPr>
        <p:spPr>
          <a:xfrm>
            <a:off x="2651760" y="3520440"/>
            <a:ext cx="1645920" cy="914400"/>
          </a:xfrm>
          <a:prstGeom prst="rect">
            <a:avLst/>
          </a:prstGeom>
          <a:noFill/>
          <a:ln/>
        </p:spPr>
        <p:txBody>
          <a:bodyPr wrap="square" lIns="0" tIns="0" rIns="0" bIns="0" rtlCol="0" anchor="ctr"/>
          <a:lstStyle/>
          <a:p>
            <a:pPr algn="ctr" indent="0" marL="0">
              <a:buNone/>
            </a:pPr>
            <a:r>
              <a:rPr lang="en-US" sz="2400" b="1" dirty="0">
                <a:solidFill>
                  <a:schemeClr val="tx1"/>
                </a:solidFill>
              </a:rPr>
              <a:t>−  </a:t>
            </a:r>
            <a:pPr algn="ctr" indent="0" marL="0">
              <a:buNone/>
            </a:pPr>
            <a:r>
              <a:rPr lang="en-US" sz="1400" b="1" dirty="0">
                <a:solidFill>
                  <a:schemeClr val="tx2"/>
                </a:solidFill>
              </a:rPr>
              <a:t>undone by  </a:t>
            </a:r>
            <a:pPr algn="ctr" indent="0" marL="0">
              <a:buNone/>
            </a:pPr>
            <a:r>
              <a:rPr lang="en-US" sz="2400" b="1" dirty="0">
                <a:solidFill>
                  <a:schemeClr val="accent2"/>
                </a:solidFill>
              </a:rPr>
              <a:t>+</a:t>
            </a:r>
            <a:endParaRPr lang="en-US" sz="2400" dirty="0"/>
          </a:p>
        </p:txBody>
      </p:sp>
      <p:sp>
        <p:nvSpPr>
          <p:cNvPr id="24" name="card_159"/>
          <p:cNvSpPr/>
          <p:nvPr/>
        </p:nvSpPr>
        <p:spPr>
          <a:xfrm>
            <a:off x="4663440" y="3520440"/>
            <a:ext cx="1828800" cy="914400"/>
          </a:xfrm>
          <a:prstGeom prst="roundRect">
            <a:avLst>
              <a:gd name="adj" fmla="val 12000"/>
            </a:avLst>
          </a:prstGeom>
          <a:solidFill>
            <a:schemeClr val="bg2"/>
          </a:solidFill>
          <a:ln w="12700">
            <a:solidFill>
              <a:schemeClr val="bg2"/>
            </a:solidFill>
            <a:prstDash val="solid"/>
          </a:ln>
        </p:spPr>
      </p:sp>
      <p:sp>
        <p:nvSpPr>
          <p:cNvPr id="25" name="text_160"/>
          <p:cNvSpPr txBox="1"/>
          <p:nvPr/>
        </p:nvSpPr>
        <p:spPr>
          <a:xfrm>
            <a:off x="4754880" y="3520440"/>
            <a:ext cx="1645920" cy="914400"/>
          </a:xfrm>
          <a:prstGeom prst="rect">
            <a:avLst/>
          </a:prstGeom>
          <a:noFill/>
          <a:ln/>
        </p:spPr>
        <p:txBody>
          <a:bodyPr wrap="square" lIns="0" tIns="0" rIns="0" bIns="0" rtlCol="0" anchor="ctr"/>
          <a:lstStyle/>
          <a:p>
            <a:pPr algn="ctr" indent="0" marL="0">
              <a:buNone/>
            </a:pPr>
            <a:r>
              <a:rPr lang="en-US" sz="2400" b="1" dirty="0">
                <a:solidFill>
                  <a:schemeClr val="tx1"/>
                </a:solidFill>
              </a:rPr>
              <a:t>×  </a:t>
            </a:r>
            <a:pPr algn="ctr" indent="0" marL="0">
              <a:buNone/>
            </a:pPr>
            <a:r>
              <a:rPr lang="en-US" sz="1400" b="1" dirty="0">
                <a:solidFill>
                  <a:schemeClr val="tx2"/>
                </a:solidFill>
              </a:rPr>
              <a:t>undone by  </a:t>
            </a:r>
            <a:pPr algn="ctr" indent="0" marL="0">
              <a:buNone/>
            </a:pPr>
            <a:r>
              <a:rPr lang="en-US" sz="2400" b="1" dirty="0">
                <a:solidFill>
                  <a:schemeClr val="accent2"/>
                </a:solidFill>
              </a:rPr>
              <a:t>÷</a:t>
            </a:r>
            <a:endParaRPr lang="en-US" sz="2400" dirty="0"/>
          </a:p>
        </p:txBody>
      </p:sp>
      <p:sp>
        <p:nvSpPr>
          <p:cNvPr id="26" name="card_161"/>
          <p:cNvSpPr/>
          <p:nvPr/>
        </p:nvSpPr>
        <p:spPr>
          <a:xfrm>
            <a:off x="6766560" y="3520440"/>
            <a:ext cx="1828800" cy="914400"/>
          </a:xfrm>
          <a:prstGeom prst="roundRect">
            <a:avLst>
              <a:gd name="adj" fmla="val 12000"/>
            </a:avLst>
          </a:prstGeom>
          <a:solidFill>
            <a:schemeClr val="bg2"/>
          </a:solidFill>
          <a:ln w="12700">
            <a:solidFill>
              <a:schemeClr val="bg2"/>
            </a:solidFill>
            <a:prstDash val="solid"/>
          </a:ln>
        </p:spPr>
      </p:sp>
      <p:sp>
        <p:nvSpPr>
          <p:cNvPr id="27" name="text_162"/>
          <p:cNvSpPr txBox="1"/>
          <p:nvPr/>
        </p:nvSpPr>
        <p:spPr>
          <a:xfrm>
            <a:off x="6858000" y="3520440"/>
            <a:ext cx="1645920" cy="914400"/>
          </a:xfrm>
          <a:prstGeom prst="rect">
            <a:avLst/>
          </a:prstGeom>
          <a:noFill/>
          <a:ln/>
        </p:spPr>
        <p:txBody>
          <a:bodyPr wrap="square" lIns="0" tIns="0" rIns="0" bIns="0" rtlCol="0" anchor="ctr"/>
          <a:lstStyle/>
          <a:p>
            <a:pPr algn="ctr" indent="0" marL="0">
              <a:buNone/>
            </a:pPr>
            <a:r>
              <a:rPr lang="en-US" sz="2400" b="1" dirty="0">
                <a:solidFill>
                  <a:schemeClr val="tx1"/>
                </a:solidFill>
              </a:rPr>
              <a:t>÷  </a:t>
            </a:r>
            <a:pPr algn="ctr" indent="0" marL="0">
              <a:buNone/>
            </a:pPr>
            <a:r>
              <a:rPr lang="en-US" sz="1400" b="1" dirty="0">
                <a:solidFill>
                  <a:schemeClr val="tx2"/>
                </a:solidFill>
              </a:rPr>
              <a:t>undone by  </a:t>
            </a:r>
            <a:pPr algn="ctr" indent="0" marL="0">
              <a:buNone/>
            </a:pPr>
            <a:r>
              <a:rPr lang="en-US" sz="2400" b="1" dirty="0">
                <a:solidFill>
                  <a:schemeClr val="accent2"/>
                </a:solidFill>
              </a:rPr>
              <a:t>×</a:t>
            </a:r>
            <a:endParaRPr lang="en-US" sz="24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ph idx="101" type="title" hasCustomPrompt="1"/>
          </p:nvPr>
        </p:nvSpPr>
        <p:spPr>
          <a:xfrm>
            <a:off x="548640" y="2103120"/>
            <a:ext cx="8046720" cy="1188720"/>
          </a:xfrm>
          <a:prstGeom prst="rect">
            <a:avLst/>
          </a:prstGeom>
          <a:noFill/>
          <a:ln/>
        </p:spPr>
        <p:txBody>
          <a:bodyPr wrap="square" lIns="0" tIns="0" rIns="0" bIns="0" rtlCol="0" anchor="t"/>
          <a:lstStyle/>
          <a:p>
            <a:pPr algn="l" indent="0" marL="0">
              <a:buNone/>
            </a:pPr>
            <a:r>
              <a:rPr lang="en-US" sz="3600" b="1" dirty="0">
                <a:solidFill>
                  <a:schemeClr val="bg1"/>
                </a:solidFill>
              </a:rPr>
              <a:t>One and two step equations</a:t>
            </a:r>
            <a:endParaRPr lang="en-US" sz="3600" dirty="0"/>
          </a:p>
        </p:txBody>
      </p:sp>
      <p:sp>
        <p:nvSpPr>
          <p:cNvPr id="3" name="Text 0"/>
          <p:cNvSpPr/>
          <p:nvPr>
            <p:ph idx="100" type="body" hasCustomPrompt="1"/>
          </p:nvPr>
        </p:nvSpPr>
        <p:spPr>
          <a:xfrm>
            <a:off x="548640" y="1600200"/>
            <a:ext cx="8046720" cy="411480"/>
          </a:xfrm>
          <a:prstGeom prst="rect">
            <a:avLst/>
          </a:prstGeom>
          <a:noFill/>
          <a:ln/>
        </p:spPr>
        <p:txBody>
          <a:bodyPr wrap="square" lIns="0" tIns="0" rIns="0" bIns="0" rtlCol="0" anchor="b"/>
          <a:lstStyle/>
          <a:p>
            <a:pPr algn="l" indent="0" marL="0">
              <a:buNone/>
            </a:pPr>
            <a:r>
              <a:rPr lang="en-US" sz="1800" b="1" dirty="0">
                <a:solidFill>
                  <a:schemeClr val="accent3"/>
                </a:solidFill>
              </a:rPr>
              <a:t>Part 1</a:t>
            </a:r>
            <a:endParaRPr lang="en-US" sz="18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bg2"/>
                </a:solidFill>
              </a:defRPr>
            </a:lvl1pPr>
          </a:lstStyle>
          <a:p>
            <a:pPr algn="r"/>
            <a:fld id="{F7021451-1387-4CA6-816F-3879F97B5CBC}" type="slidenum">
              <a:rPr b="0" lang="en-US"/>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ph idx="100" type="title" hasCustomPrompt="1"/>
          </p:nvPr>
        </p:nvSpPr>
        <p:spPr>
          <a:xfrm>
            <a:off x="365760" y="201168"/>
            <a:ext cx="8412480" cy="685800"/>
          </a:xfrm>
          <a:prstGeom prst="rect">
            <a:avLst/>
          </a:prstGeom>
          <a:noFill/>
          <a:ln/>
        </p:spPr>
        <p:txBody>
          <a:bodyPr wrap="square" lIns="0" tIns="0" rIns="0" bIns="0" rtlCol="0" anchor="ctr"/>
          <a:lstStyle/>
          <a:p>
            <a:pPr algn="ctr" indent="0" marL="0">
              <a:buNone/>
            </a:pPr>
            <a:r>
              <a:rPr lang="en-US" sz="3200" b="1" dirty="0">
                <a:solidFill>
                  <a:schemeClr val="tx1"/>
                </a:solidFill>
              </a:rPr>
              <a:t>Worked example 1</a:t>
            </a:r>
            <a:endParaRPr lang="en-US" sz="3200" dirty="0"/>
          </a:p>
        </p:txBody>
      </p:sp>
      <p:sp>
        <p:nvSpPr>
          <p:cNvPr id="4" name="card_163"/>
          <p:cNvSpPr/>
          <p:nvPr/>
        </p:nvSpPr>
        <p:spPr>
          <a:xfrm>
            <a:off x="457200" y="1097280"/>
            <a:ext cx="3017520" cy="3383280"/>
          </a:xfrm>
          <a:prstGeom prst="roundRect">
            <a:avLst>
              <a:gd name="adj" fmla="val 3636"/>
            </a:avLst>
          </a:prstGeom>
          <a:solidFill>
            <a:schemeClr val="bg2"/>
          </a:solidFill>
          <a:ln w="12700">
            <a:solidFill>
              <a:schemeClr val="bg2"/>
            </a:solidFill>
            <a:prstDash val="solid"/>
          </a:ln>
        </p:spPr>
      </p:sp>
      <p:sp>
        <p:nvSpPr>
          <p:cNvPr id="5" name="text_164"/>
          <p:cNvSpPr txBox="1"/>
          <p:nvPr/>
        </p:nvSpPr>
        <p:spPr>
          <a:xfrm>
            <a:off x="685800" y="1280160"/>
            <a:ext cx="2560320" cy="320040"/>
          </a:xfrm>
          <a:prstGeom prst="rect">
            <a:avLst/>
          </a:prstGeom>
          <a:noFill/>
          <a:ln/>
        </p:spPr>
        <p:txBody>
          <a:bodyPr wrap="square" lIns="0" tIns="0" rIns="0" bIns="0" rtlCol="0" anchor="t"/>
          <a:lstStyle/>
          <a:p>
            <a:pPr indent="0" marL="0">
              <a:buNone/>
            </a:pPr>
            <a:r>
              <a:rPr lang="en-US" sz="1400" b="1" dirty="0">
                <a:solidFill>
                  <a:schemeClr val="accent5"/>
                </a:solidFill>
              </a:rPr>
              <a:t>Example 1</a:t>
            </a:r>
            <a:endParaRPr lang="en-US" sz="1400" dirty="0"/>
          </a:p>
        </p:txBody>
      </p:sp>
      <p:sp>
        <p:nvSpPr>
          <p:cNvPr id="6" name="text_165"/>
          <p:cNvSpPr txBox="1"/>
          <p:nvPr/>
        </p:nvSpPr>
        <p:spPr>
          <a:xfrm>
            <a:off x="685800" y="1645920"/>
            <a:ext cx="2560320" cy="320040"/>
          </a:xfrm>
          <a:prstGeom prst="rect">
            <a:avLst/>
          </a:prstGeom>
          <a:noFill/>
          <a:ln/>
        </p:spPr>
        <p:txBody>
          <a:bodyPr wrap="square" lIns="0" tIns="0" rIns="0" bIns="0" rtlCol="0" anchor="t"/>
          <a:lstStyle/>
          <a:p>
            <a:pPr indent="0" marL="0">
              <a:buNone/>
            </a:pPr>
            <a:r>
              <a:rPr lang="en-US" sz="1600" dirty="0">
                <a:solidFill>
                  <a:schemeClr val="tx2"/>
                </a:solidFill>
              </a:rPr>
              <a:t>Solve</a:t>
            </a:r>
            <a:endParaRPr lang="en-US" sz="1600" dirty="0"/>
          </a:p>
        </p:txBody>
      </p:sp>
      <p:sp>
        <p:nvSpPr>
          <p:cNvPr id="7" name="text_166"/>
          <p:cNvSpPr txBox="1"/>
          <p:nvPr/>
        </p:nvSpPr>
        <p:spPr>
          <a:xfrm>
            <a:off x="685800" y="2011680"/>
            <a:ext cx="2560320" cy="822960"/>
          </a:xfrm>
          <a:prstGeom prst="rect">
            <a:avLst/>
          </a:prstGeom>
          <a:noFill/>
          <a:ln/>
        </p:spPr>
        <p:txBody>
          <a:bodyPr wrap="square" lIns="0" tIns="0" rIns="0" bIns="0" rtlCol="0" anchor="ctr"/>
          <a:lstStyle/>
          <a:p>
            <a:pPr indent="0" marL="0">
              <a:buNone/>
            </a:pPr>
            <a:r>
              <a:rPr lang="en-US" sz="2600" b="1" dirty="0">
                <a:solidFill>
                  <a:schemeClr val="tx1"/>
                </a:solidFill>
                <a:latin typeface="+mj-lt" pitchFamily="34" charset="0"/>
                <a:ea typeface="+mj-lt" pitchFamily="34" charset="-122"/>
                <a:cs typeface="+mj-lt" pitchFamily="34" charset="-120"/>
              </a:rPr>
              <a:t>3x + 5 = 20</a:t>
            </a:r>
            <a:endParaRPr lang="en-US" sz="2600" dirty="0"/>
          </a:p>
        </p:txBody>
      </p:sp>
      <p:sp>
        <p:nvSpPr>
          <p:cNvPr id="8" name="check_167"/>
          <p:cNvSpPr/>
          <p:nvPr/>
        </p:nvSpPr>
        <p:spPr>
          <a:xfrm>
            <a:off x="640080" y="3429000"/>
            <a:ext cx="2651760" cy="868680"/>
          </a:xfrm>
          <a:prstGeom prst="roundRect">
            <a:avLst>
              <a:gd name="adj" fmla="val 10526"/>
            </a:avLst>
          </a:prstGeom>
          <a:solidFill>
            <a:schemeClr val="bg1"/>
          </a:solidFill>
          <a:ln w="12700">
            <a:solidFill>
              <a:schemeClr val="bg1"/>
            </a:solidFill>
            <a:prstDash val="solid"/>
          </a:ln>
        </p:spPr>
      </p:sp>
      <p:sp>
        <p:nvSpPr>
          <p:cNvPr id="9" name="text_168"/>
          <p:cNvSpPr txBox="1"/>
          <p:nvPr/>
        </p:nvSpPr>
        <p:spPr>
          <a:xfrm>
            <a:off x="777240" y="3493008"/>
            <a:ext cx="2377440" cy="731520"/>
          </a:xfrm>
          <a:prstGeom prst="rect">
            <a:avLst/>
          </a:prstGeom>
          <a:noFill/>
          <a:ln/>
        </p:spPr>
        <p:txBody>
          <a:bodyPr wrap="square" lIns="0" tIns="0" rIns="0" bIns="0" rtlCol="0" anchor="ctr"/>
          <a:lstStyle/>
          <a:p>
            <a:pPr indent="0" marL="0">
              <a:buNone/>
            </a:pPr>
            <a:r>
              <a:rPr lang="en-US" sz="1400" b="1" dirty="0">
                <a:solidFill>
                  <a:schemeClr val="accent2"/>
                </a:solidFill>
              </a:rPr>
              <a:t>Check</a:t>
            </a:r>
            <a:endParaRPr lang="en-US" sz="1400" dirty="0"/>
          </a:p>
          <a:p>
            <a:pPr indent="0" marL="0">
              <a:buNone/>
            </a:pPr>
            <a:r>
              <a:rPr lang="en-US" sz="1400" dirty="0">
                <a:solidFill>
                  <a:schemeClr val="tx1"/>
                </a:solidFill>
              </a:rPr>
              <a:t>3 × 5 + 5 = 20</a:t>
            </a:r>
            <a:endParaRPr lang="en-US" sz="1400" dirty="0"/>
          </a:p>
        </p:txBody>
      </p:sp>
      <p:sp>
        <p:nvSpPr>
          <p:cNvPr id="10" name="badge_169"/>
          <p:cNvSpPr/>
          <p:nvPr/>
        </p:nvSpPr>
        <p:spPr>
          <a:xfrm>
            <a:off x="3749040" y="1554480"/>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11" name="text_170"/>
          <p:cNvSpPr txBox="1"/>
          <p:nvPr/>
        </p:nvSpPr>
        <p:spPr>
          <a:xfrm>
            <a:off x="4251960" y="1325880"/>
            <a:ext cx="2331720" cy="822960"/>
          </a:xfrm>
          <a:prstGeom prst="rect">
            <a:avLst/>
          </a:prstGeom>
          <a:noFill/>
          <a:ln/>
        </p:spPr>
        <p:txBody>
          <a:bodyPr wrap="square" lIns="0" tIns="0" rIns="0" bIns="0" rtlCol="0" anchor="ctr"/>
          <a:lstStyle/>
          <a:p>
            <a:pPr indent="0" marL="0">
              <a:buNone/>
            </a:pPr>
            <a:r>
              <a:rPr lang="en-US" sz="2200" dirty="0">
                <a:solidFill>
                  <a:schemeClr val="tx1"/>
                </a:solidFill>
              </a:rPr>
              <a:t>3x + 5 = 20</a:t>
            </a:r>
            <a:endParaRPr lang="en-US" sz="2200" dirty="0"/>
          </a:p>
        </p:txBody>
      </p:sp>
      <p:sp>
        <p:nvSpPr>
          <p:cNvPr id="12" name="text_171"/>
          <p:cNvSpPr txBox="1"/>
          <p:nvPr/>
        </p:nvSpPr>
        <p:spPr>
          <a:xfrm>
            <a:off x="6675120" y="1325880"/>
            <a:ext cx="2011680" cy="822960"/>
          </a:xfrm>
          <a:prstGeom prst="rect">
            <a:avLst/>
          </a:prstGeom>
          <a:noFill/>
          <a:ln/>
        </p:spPr>
        <p:txBody>
          <a:bodyPr wrap="square" lIns="0" tIns="0" rIns="0" bIns="0" rtlCol="0" anchor="ctr"/>
          <a:lstStyle/>
          <a:p>
            <a:pPr indent="0" marL="0">
              <a:buNone/>
            </a:pPr>
            <a:r>
              <a:rPr lang="en-US" sz="1400" i="1" dirty="0">
                <a:solidFill>
                  <a:schemeClr val="accent2"/>
                </a:solidFill>
              </a:rPr>
              <a:t>Write the equation</a:t>
            </a:r>
            <a:endParaRPr lang="en-US" sz="1400" dirty="0"/>
          </a:p>
        </p:txBody>
      </p:sp>
      <p:sp>
        <p:nvSpPr>
          <p:cNvPr id="13" name="badge_172"/>
          <p:cNvSpPr/>
          <p:nvPr/>
        </p:nvSpPr>
        <p:spPr>
          <a:xfrm>
            <a:off x="3749040" y="2377440"/>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14" name="text_173"/>
          <p:cNvSpPr txBox="1"/>
          <p:nvPr/>
        </p:nvSpPr>
        <p:spPr>
          <a:xfrm>
            <a:off x="4251960" y="2148840"/>
            <a:ext cx="2331720" cy="822960"/>
          </a:xfrm>
          <a:prstGeom prst="rect">
            <a:avLst/>
          </a:prstGeom>
          <a:noFill/>
          <a:ln/>
        </p:spPr>
        <p:txBody>
          <a:bodyPr wrap="square" lIns="0" tIns="0" rIns="0" bIns="0" rtlCol="0" anchor="ctr"/>
          <a:lstStyle/>
          <a:p>
            <a:pPr indent="0" marL="0">
              <a:buNone/>
            </a:pPr>
            <a:r>
              <a:rPr lang="en-US" sz="2200" dirty="0">
                <a:solidFill>
                  <a:schemeClr val="tx1"/>
                </a:solidFill>
              </a:rPr>
              <a:t>3x = 15</a:t>
            </a:r>
            <a:endParaRPr lang="en-US" sz="2200" dirty="0"/>
          </a:p>
        </p:txBody>
      </p:sp>
      <p:sp>
        <p:nvSpPr>
          <p:cNvPr id="15" name="text_174"/>
          <p:cNvSpPr txBox="1"/>
          <p:nvPr/>
        </p:nvSpPr>
        <p:spPr>
          <a:xfrm>
            <a:off x="6675120" y="2148840"/>
            <a:ext cx="2011680" cy="822960"/>
          </a:xfrm>
          <a:prstGeom prst="rect">
            <a:avLst/>
          </a:prstGeom>
          <a:noFill/>
          <a:ln/>
        </p:spPr>
        <p:txBody>
          <a:bodyPr wrap="square" lIns="0" tIns="0" rIns="0" bIns="0" rtlCol="0" anchor="ctr"/>
          <a:lstStyle/>
          <a:p>
            <a:pPr indent="0" marL="0">
              <a:buNone/>
            </a:pPr>
            <a:r>
              <a:rPr lang="en-US" sz="1400" i="1" dirty="0">
                <a:solidFill>
                  <a:schemeClr val="accent2"/>
                </a:solidFill>
              </a:rPr>
              <a:t>Subtract 5 from both sides</a:t>
            </a:r>
            <a:endParaRPr lang="en-US" sz="1400" dirty="0"/>
          </a:p>
        </p:txBody>
      </p:sp>
      <p:sp>
        <p:nvSpPr>
          <p:cNvPr id="16" name="badge_175"/>
          <p:cNvSpPr/>
          <p:nvPr/>
        </p:nvSpPr>
        <p:spPr>
          <a:xfrm>
            <a:off x="3749040" y="3200400"/>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17" name="text_176"/>
          <p:cNvSpPr txBox="1"/>
          <p:nvPr/>
        </p:nvSpPr>
        <p:spPr>
          <a:xfrm>
            <a:off x="4251960" y="2971800"/>
            <a:ext cx="2331720" cy="822960"/>
          </a:xfrm>
          <a:prstGeom prst="rect">
            <a:avLst/>
          </a:prstGeom>
          <a:noFill/>
          <a:ln/>
        </p:spPr>
        <p:txBody>
          <a:bodyPr wrap="square" lIns="0" tIns="0" rIns="0" bIns="0" rtlCol="0" anchor="ctr"/>
          <a:lstStyle/>
          <a:p>
            <a:pPr indent="0" marL="0">
              <a:buNone/>
            </a:pPr>
            <a:r>
              <a:rPr lang="en-US" sz="2200" b="1" dirty="0">
                <a:solidFill>
                  <a:schemeClr val="accent1"/>
                </a:solidFill>
              </a:rPr>
              <a:t>x = 5</a:t>
            </a:r>
            <a:endParaRPr lang="en-US" sz="2200" dirty="0"/>
          </a:p>
        </p:txBody>
      </p:sp>
      <p:sp>
        <p:nvSpPr>
          <p:cNvPr id="18" name="text_177"/>
          <p:cNvSpPr txBox="1"/>
          <p:nvPr/>
        </p:nvSpPr>
        <p:spPr>
          <a:xfrm>
            <a:off x="6675120" y="2971800"/>
            <a:ext cx="2011680" cy="822960"/>
          </a:xfrm>
          <a:prstGeom prst="rect">
            <a:avLst/>
          </a:prstGeom>
          <a:noFill/>
          <a:ln/>
        </p:spPr>
        <p:txBody>
          <a:bodyPr wrap="square" lIns="0" tIns="0" rIns="0" bIns="0" rtlCol="0" anchor="ctr"/>
          <a:lstStyle/>
          <a:p>
            <a:pPr indent="0" marL="0">
              <a:buNone/>
            </a:pPr>
            <a:r>
              <a:rPr lang="en-US" sz="1400" i="1" dirty="0">
                <a:solidFill>
                  <a:schemeClr val="accent2"/>
                </a:solidFill>
              </a:rPr>
              <a:t>Divide both sides by 3</a:t>
            </a:r>
            <a:endParaRPr lang="en-US" sz="14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ph idx="100" type="title" hasCustomPrompt="1"/>
          </p:nvPr>
        </p:nvSpPr>
        <p:spPr>
          <a:xfrm>
            <a:off x="365760" y="201168"/>
            <a:ext cx="8412480" cy="685800"/>
          </a:xfrm>
          <a:prstGeom prst="rect">
            <a:avLst/>
          </a:prstGeom>
          <a:noFill/>
          <a:ln/>
        </p:spPr>
        <p:txBody>
          <a:bodyPr wrap="square" lIns="0" tIns="0" rIns="0" bIns="0" rtlCol="0" anchor="ctr"/>
          <a:lstStyle/>
          <a:p>
            <a:pPr algn="ctr" indent="0" marL="0">
              <a:buNone/>
            </a:pPr>
            <a:r>
              <a:rPr lang="en-US" sz="3200" b="1" dirty="0">
                <a:solidFill>
                  <a:schemeClr val="tx1"/>
                </a:solidFill>
              </a:rPr>
              <a:t>Worked example 2</a:t>
            </a:r>
            <a:endParaRPr lang="en-US" sz="3200" dirty="0"/>
          </a:p>
        </p:txBody>
      </p:sp>
      <p:sp>
        <p:nvSpPr>
          <p:cNvPr id="4" name="card_178"/>
          <p:cNvSpPr/>
          <p:nvPr/>
        </p:nvSpPr>
        <p:spPr>
          <a:xfrm>
            <a:off x="457200" y="1097280"/>
            <a:ext cx="3017520" cy="3383280"/>
          </a:xfrm>
          <a:prstGeom prst="roundRect">
            <a:avLst>
              <a:gd name="adj" fmla="val 3636"/>
            </a:avLst>
          </a:prstGeom>
          <a:solidFill>
            <a:schemeClr val="bg2"/>
          </a:solidFill>
          <a:ln w="12700">
            <a:solidFill>
              <a:schemeClr val="bg2"/>
            </a:solidFill>
            <a:prstDash val="solid"/>
          </a:ln>
        </p:spPr>
      </p:sp>
      <p:sp>
        <p:nvSpPr>
          <p:cNvPr id="5" name="text_179"/>
          <p:cNvSpPr txBox="1"/>
          <p:nvPr/>
        </p:nvSpPr>
        <p:spPr>
          <a:xfrm>
            <a:off x="685800" y="1280160"/>
            <a:ext cx="2560320" cy="320040"/>
          </a:xfrm>
          <a:prstGeom prst="rect">
            <a:avLst/>
          </a:prstGeom>
          <a:noFill/>
          <a:ln/>
        </p:spPr>
        <p:txBody>
          <a:bodyPr wrap="square" lIns="0" tIns="0" rIns="0" bIns="0" rtlCol="0" anchor="t"/>
          <a:lstStyle/>
          <a:p>
            <a:pPr indent="0" marL="0">
              <a:buNone/>
            </a:pPr>
            <a:r>
              <a:rPr lang="en-US" sz="1400" b="1" dirty="0">
                <a:solidFill>
                  <a:schemeClr val="accent5"/>
                </a:solidFill>
              </a:rPr>
              <a:t>Example 2</a:t>
            </a:r>
            <a:endParaRPr lang="en-US" sz="1400" dirty="0"/>
          </a:p>
        </p:txBody>
      </p:sp>
      <p:sp>
        <p:nvSpPr>
          <p:cNvPr id="6" name="text_180"/>
          <p:cNvSpPr txBox="1"/>
          <p:nvPr/>
        </p:nvSpPr>
        <p:spPr>
          <a:xfrm>
            <a:off x="685800" y="1645920"/>
            <a:ext cx="2560320" cy="320040"/>
          </a:xfrm>
          <a:prstGeom prst="rect">
            <a:avLst/>
          </a:prstGeom>
          <a:noFill/>
          <a:ln/>
        </p:spPr>
        <p:txBody>
          <a:bodyPr wrap="square" lIns="0" tIns="0" rIns="0" bIns="0" rtlCol="0" anchor="t"/>
          <a:lstStyle/>
          <a:p>
            <a:pPr indent="0" marL="0">
              <a:buNone/>
            </a:pPr>
            <a:r>
              <a:rPr lang="en-US" sz="1600" dirty="0">
                <a:solidFill>
                  <a:schemeClr val="tx2"/>
                </a:solidFill>
              </a:rPr>
              <a:t>Solve</a:t>
            </a:r>
            <a:endParaRPr lang="en-US" sz="1600" dirty="0"/>
          </a:p>
        </p:txBody>
      </p:sp>
      <p:sp>
        <p:nvSpPr>
          <p:cNvPr id="7" name="text_181"/>
          <p:cNvSpPr txBox="1"/>
          <p:nvPr/>
        </p:nvSpPr>
        <p:spPr>
          <a:xfrm>
            <a:off x="685800" y="2011680"/>
            <a:ext cx="2560320" cy="822960"/>
          </a:xfrm>
          <a:prstGeom prst="rect">
            <a:avLst/>
          </a:prstGeom>
          <a:noFill/>
          <a:ln/>
        </p:spPr>
        <p:txBody>
          <a:bodyPr wrap="square" lIns="0" tIns="0" rIns="0" bIns="0" rtlCol="0" anchor="ctr"/>
          <a:lstStyle/>
          <a:p>
            <a:pPr indent="0" marL="0">
              <a:buNone/>
            </a:pPr>
            <a:r>
              <a:rPr lang="en-US" sz="2600" b="1" dirty="0">
                <a:solidFill>
                  <a:schemeClr val="tx1"/>
                </a:solidFill>
                <a:latin typeface="+mj-lt" pitchFamily="34" charset="0"/>
                <a:ea typeface="+mj-lt" pitchFamily="34" charset="-122"/>
                <a:cs typeface="+mj-lt" pitchFamily="34" charset="-120"/>
              </a:rPr>
              <a:t>x/4 − 3 = 2</a:t>
            </a:r>
            <a:endParaRPr lang="en-US" sz="2600" dirty="0"/>
          </a:p>
        </p:txBody>
      </p:sp>
      <p:sp>
        <p:nvSpPr>
          <p:cNvPr id="8" name="text_182"/>
          <p:cNvSpPr txBox="1"/>
          <p:nvPr/>
        </p:nvSpPr>
        <p:spPr>
          <a:xfrm>
            <a:off x="685800" y="2834640"/>
            <a:ext cx="2560320" cy="457200"/>
          </a:xfrm>
          <a:prstGeom prst="rect">
            <a:avLst/>
          </a:prstGeom>
          <a:noFill/>
          <a:ln/>
        </p:spPr>
        <p:txBody>
          <a:bodyPr wrap="square" lIns="0" tIns="0" rIns="0" bIns="0" rtlCol="0" anchor="t"/>
          <a:lstStyle/>
          <a:p>
            <a:pPr indent="0" marL="0">
              <a:buNone/>
            </a:pPr>
            <a:r>
              <a:rPr lang="en-US" sz="1400" dirty="0">
                <a:solidFill>
                  <a:schemeClr val="tx2"/>
                </a:solidFill>
              </a:rPr>
              <a:t>x/4 means x ÷ 4</a:t>
            </a:r>
            <a:endParaRPr lang="en-US" sz="1400" dirty="0"/>
          </a:p>
        </p:txBody>
      </p:sp>
      <p:sp>
        <p:nvSpPr>
          <p:cNvPr id="9" name="check_183"/>
          <p:cNvSpPr/>
          <p:nvPr/>
        </p:nvSpPr>
        <p:spPr>
          <a:xfrm>
            <a:off x="640080" y="3429000"/>
            <a:ext cx="2651760" cy="868680"/>
          </a:xfrm>
          <a:prstGeom prst="roundRect">
            <a:avLst>
              <a:gd name="adj" fmla="val 10526"/>
            </a:avLst>
          </a:prstGeom>
          <a:solidFill>
            <a:schemeClr val="bg1"/>
          </a:solidFill>
          <a:ln w="12700">
            <a:solidFill>
              <a:schemeClr val="bg1"/>
            </a:solidFill>
            <a:prstDash val="solid"/>
          </a:ln>
        </p:spPr>
      </p:sp>
      <p:sp>
        <p:nvSpPr>
          <p:cNvPr id="10" name="text_184"/>
          <p:cNvSpPr txBox="1"/>
          <p:nvPr/>
        </p:nvSpPr>
        <p:spPr>
          <a:xfrm>
            <a:off x="777240" y="3493008"/>
            <a:ext cx="2377440" cy="731520"/>
          </a:xfrm>
          <a:prstGeom prst="rect">
            <a:avLst/>
          </a:prstGeom>
          <a:noFill/>
          <a:ln/>
        </p:spPr>
        <p:txBody>
          <a:bodyPr wrap="square" lIns="0" tIns="0" rIns="0" bIns="0" rtlCol="0" anchor="ctr"/>
          <a:lstStyle/>
          <a:p>
            <a:pPr indent="0" marL="0">
              <a:buNone/>
            </a:pPr>
            <a:r>
              <a:rPr lang="en-US" sz="1400" b="1" dirty="0">
                <a:solidFill>
                  <a:schemeClr val="accent2"/>
                </a:solidFill>
              </a:rPr>
              <a:t>Check</a:t>
            </a:r>
            <a:endParaRPr lang="en-US" sz="1400" dirty="0"/>
          </a:p>
          <a:p>
            <a:pPr indent="0" marL="0">
              <a:buNone/>
            </a:pPr>
            <a:r>
              <a:rPr lang="en-US" sz="1400" dirty="0">
                <a:solidFill>
                  <a:schemeClr val="tx1"/>
                </a:solidFill>
              </a:rPr>
              <a:t>20 ÷ 4 − 3 = 2</a:t>
            </a:r>
            <a:endParaRPr lang="en-US" sz="1400" dirty="0"/>
          </a:p>
        </p:txBody>
      </p:sp>
      <p:sp>
        <p:nvSpPr>
          <p:cNvPr id="11" name="badge_185"/>
          <p:cNvSpPr/>
          <p:nvPr/>
        </p:nvSpPr>
        <p:spPr>
          <a:xfrm>
            <a:off x="3749040" y="1554480"/>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12" name="text_186"/>
          <p:cNvSpPr txBox="1"/>
          <p:nvPr/>
        </p:nvSpPr>
        <p:spPr>
          <a:xfrm>
            <a:off x="4251960" y="1325880"/>
            <a:ext cx="2331720" cy="822960"/>
          </a:xfrm>
          <a:prstGeom prst="rect">
            <a:avLst/>
          </a:prstGeom>
          <a:noFill/>
          <a:ln/>
        </p:spPr>
        <p:txBody>
          <a:bodyPr wrap="square" lIns="0" tIns="0" rIns="0" bIns="0" rtlCol="0" anchor="ctr"/>
          <a:lstStyle/>
          <a:p>
            <a:pPr indent="0" marL="0">
              <a:buNone/>
            </a:pPr>
            <a:r>
              <a:rPr lang="en-US" sz="2200" dirty="0">
                <a:solidFill>
                  <a:schemeClr val="tx1"/>
                </a:solidFill>
              </a:rPr>
              <a:t>x/4 − 3 = 2</a:t>
            </a:r>
            <a:endParaRPr lang="en-US" sz="2200" dirty="0"/>
          </a:p>
        </p:txBody>
      </p:sp>
      <p:sp>
        <p:nvSpPr>
          <p:cNvPr id="13" name="text_187"/>
          <p:cNvSpPr txBox="1"/>
          <p:nvPr/>
        </p:nvSpPr>
        <p:spPr>
          <a:xfrm>
            <a:off x="6675120" y="1325880"/>
            <a:ext cx="2011680" cy="822960"/>
          </a:xfrm>
          <a:prstGeom prst="rect">
            <a:avLst/>
          </a:prstGeom>
          <a:noFill/>
          <a:ln/>
        </p:spPr>
        <p:txBody>
          <a:bodyPr wrap="square" lIns="0" tIns="0" rIns="0" bIns="0" rtlCol="0" anchor="ctr"/>
          <a:lstStyle/>
          <a:p>
            <a:pPr indent="0" marL="0">
              <a:buNone/>
            </a:pPr>
            <a:r>
              <a:rPr lang="en-US" sz="1400" i="1" dirty="0">
                <a:solidFill>
                  <a:schemeClr val="accent2"/>
                </a:solidFill>
              </a:rPr>
              <a:t>Write the equation</a:t>
            </a:r>
            <a:endParaRPr lang="en-US" sz="1400" dirty="0"/>
          </a:p>
        </p:txBody>
      </p:sp>
      <p:sp>
        <p:nvSpPr>
          <p:cNvPr id="14" name="badge_188"/>
          <p:cNvSpPr/>
          <p:nvPr/>
        </p:nvSpPr>
        <p:spPr>
          <a:xfrm>
            <a:off x="3749040" y="2377440"/>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15" name="text_189"/>
          <p:cNvSpPr txBox="1"/>
          <p:nvPr/>
        </p:nvSpPr>
        <p:spPr>
          <a:xfrm>
            <a:off x="4251960" y="2148840"/>
            <a:ext cx="2331720" cy="822960"/>
          </a:xfrm>
          <a:prstGeom prst="rect">
            <a:avLst/>
          </a:prstGeom>
          <a:noFill/>
          <a:ln/>
        </p:spPr>
        <p:txBody>
          <a:bodyPr wrap="square" lIns="0" tIns="0" rIns="0" bIns="0" rtlCol="0" anchor="ctr"/>
          <a:lstStyle/>
          <a:p>
            <a:pPr indent="0" marL="0">
              <a:buNone/>
            </a:pPr>
            <a:r>
              <a:rPr lang="en-US" sz="2200" dirty="0">
                <a:solidFill>
                  <a:schemeClr val="tx1"/>
                </a:solidFill>
              </a:rPr>
              <a:t>x/4 = 5</a:t>
            </a:r>
            <a:endParaRPr lang="en-US" sz="2200" dirty="0"/>
          </a:p>
        </p:txBody>
      </p:sp>
      <p:sp>
        <p:nvSpPr>
          <p:cNvPr id="16" name="text_190"/>
          <p:cNvSpPr txBox="1"/>
          <p:nvPr/>
        </p:nvSpPr>
        <p:spPr>
          <a:xfrm>
            <a:off x="6675120" y="2148840"/>
            <a:ext cx="2011680" cy="822960"/>
          </a:xfrm>
          <a:prstGeom prst="rect">
            <a:avLst/>
          </a:prstGeom>
          <a:noFill/>
          <a:ln/>
        </p:spPr>
        <p:txBody>
          <a:bodyPr wrap="square" lIns="0" tIns="0" rIns="0" bIns="0" rtlCol="0" anchor="ctr"/>
          <a:lstStyle/>
          <a:p>
            <a:pPr indent="0" marL="0">
              <a:buNone/>
            </a:pPr>
            <a:r>
              <a:rPr lang="en-US" sz="1400" i="1" dirty="0">
                <a:solidFill>
                  <a:schemeClr val="accent2"/>
                </a:solidFill>
              </a:rPr>
              <a:t>Add 3 to both sides</a:t>
            </a:r>
            <a:endParaRPr lang="en-US" sz="1400" dirty="0"/>
          </a:p>
        </p:txBody>
      </p:sp>
      <p:sp>
        <p:nvSpPr>
          <p:cNvPr id="17" name="badge_191"/>
          <p:cNvSpPr/>
          <p:nvPr/>
        </p:nvSpPr>
        <p:spPr>
          <a:xfrm>
            <a:off x="3749040" y="3200400"/>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18" name="text_192"/>
          <p:cNvSpPr txBox="1"/>
          <p:nvPr/>
        </p:nvSpPr>
        <p:spPr>
          <a:xfrm>
            <a:off x="4251960" y="2971800"/>
            <a:ext cx="2331720" cy="822960"/>
          </a:xfrm>
          <a:prstGeom prst="rect">
            <a:avLst/>
          </a:prstGeom>
          <a:noFill/>
          <a:ln/>
        </p:spPr>
        <p:txBody>
          <a:bodyPr wrap="square" lIns="0" tIns="0" rIns="0" bIns="0" rtlCol="0" anchor="ctr"/>
          <a:lstStyle/>
          <a:p>
            <a:pPr indent="0" marL="0">
              <a:buNone/>
            </a:pPr>
            <a:r>
              <a:rPr lang="en-US" sz="2200" b="1" dirty="0">
                <a:solidFill>
                  <a:schemeClr val="accent1"/>
                </a:solidFill>
              </a:rPr>
              <a:t>x = 20</a:t>
            </a:r>
            <a:endParaRPr lang="en-US" sz="2200" dirty="0"/>
          </a:p>
        </p:txBody>
      </p:sp>
      <p:sp>
        <p:nvSpPr>
          <p:cNvPr id="19" name="text_193"/>
          <p:cNvSpPr txBox="1"/>
          <p:nvPr/>
        </p:nvSpPr>
        <p:spPr>
          <a:xfrm>
            <a:off x="6675120" y="2971800"/>
            <a:ext cx="2011680" cy="822960"/>
          </a:xfrm>
          <a:prstGeom prst="rect">
            <a:avLst/>
          </a:prstGeom>
          <a:noFill/>
          <a:ln/>
        </p:spPr>
        <p:txBody>
          <a:bodyPr wrap="square" lIns="0" tIns="0" rIns="0" bIns="0" rtlCol="0" anchor="ctr"/>
          <a:lstStyle/>
          <a:p>
            <a:pPr indent="0" marL="0">
              <a:buNone/>
            </a:pPr>
            <a:r>
              <a:rPr lang="en-US" sz="1400" i="1" dirty="0">
                <a:solidFill>
                  <a:schemeClr val="accent2"/>
                </a:solidFill>
              </a:rPr>
              <a:t>Multiply both sides by 4</a:t>
            </a:r>
            <a:endParaRPr lang="en-US" sz="14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ph idx="100" type="title" hasCustomPrompt="1"/>
          </p:nvPr>
        </p:nvSpPr>
        <p:spPr>
          <a:xfrm>
            <a:off x="365760" y="201168"/>
            <a:ext cx="8412480" cy="685800"/>
          </a:xfrm>
          <a:prstGeom prst="rect">
            <a:avLst/>
          </a:prstGeom>
          <a:noFill/>
          <a:ln/>
        </p:spPr>
        <p:txBody>
          <a:bodyPr wrap="square" lIns="0" tIns="0" rIns="0" bIns="0" rtlCol="0" anchor="ctr"/>
          <a:lstStyle/>
          <a:p>
            <a:pPr algn="ctr" indent="0" marL="0">
              <a:buNone/>
            </a:pPr>
            <a:r>
              <a:rPr lang="en-US" sz="3200" b="1" dirty="0">
                <a:solidFill>
                  <a:schemeClr val="tx1"/>
                </a:solidFill>
              </a:rPr>
              <a:t>Worked example 3</a:t>
            </a:r>
            <a:endParaRPr lang="en-US" sz="3200" dirty="0"/>
          </a:p>
        </p:txBody>
      </p:sp>
      <p:sp>
        <p:nvSpPr>
          <p:cNvPr id="4" name="card_194"/>
          <p:cNvSpPr/>
          <p:nvPr/>
        </p:nvSpPr>
        <p:spPr>
          <a:xfrm>
            <a:off x="457200" y="1097280"/>
            <a:ext cx="3017520" cy="3383280"/>
          </a:xfrm>
          <a:prstGeom prst="roundRect">
            <a:avLst>
              <a:gd name="adj" fmla="val 3636"/>
            </a:avLst>
          </a:prstGeom>
          <a:solidFill>
            <a:schemeClr val="bg2"/>
          </a:solidFill>
          <a:ln w="12700">
            <a:solidFill>
              <a:schemeClr val="bg2"/>
            </a:solidFill>
            <a:prstDash val="solid"/>
          </a:ln>
        </p:spPr>
      </p:sp>
      <p:sp>
        <p:nvSpPr>
          <p:cNvPr id="5" name="text_195"/>
          <p:cNvSpPr txBox="1"/>
          <p:nvPr/>
        </p:nvSpPr>
        <p:spPr>
          <a:xfrm>
            <a:off x="685800" y="1280160"/>
            <a:ext cx="2560320" cy="320040"/>
          </a:xfrm>
          <a:prstGeom prst="rect">
            <a:avLst/>
          </a:prstGeom>
          <a:noFill/>
          <a:ln/>
        </p:spPr>
        <p:txBody>
          <a:bodyPr wrap="square" lIns="0" tIns="0" rIns="0" bIns="0" rtlCol="0" anchor="t"/>
          <a:lstStyle/>
          <a:p>
            <a:pPr indent="0" marL="0">
              <a:buNone/>
            </a:pPr>
            <a:r>
              <a:rPr lang="en-US" sz="1400" b="1" dirty="0">
                <a:solidFill>
                  <a:schemeClr val="accent5"/>
                </a:solidFill>
              </a:rPr>
              <a:t>Example 3</a:t>
            </a:r>
            <a:endParaRPr lang="en-US" sz="1400" dirty="0"/>
          </a:p>
        </p:txBody>
      </p:sp>
      <p:sp>
        <p:nvSpPr>
          <p:cNvPr id="6" name="text_196"/>
          <p:cNvSpPr txBox="1"/>
          <p:nvPr/>
        </p:nvSpPr>
        <p:spPr>
          <a:xfrm>
            <a:off x="685800" y="1645920"/>
            <a:ext cx="2560320" cy="320040"/>
          </a:xfrm>
          <a:prstGeom prst="rect">
            <a:avLst/>
          </a:prstGeom>
          <a:noFill/>
          <a:ln/>
        </p:spPr>
        <p:txBody>
          <a:bodyPr wrap="square" lIns="0" tIns="0" rIns="0" bIns="0" rtlCol="0" anchor="t"/>
          <a:lstStyle/>
          <a:p>
            <a:pPr indent="0" marL="0">
              <a:buNone/>
            </a:pPr>
            <a:r>
              <a:rPr lang="en-US" sz="1600" dirty="0">
                <a:solidFill>
                  <a:schemeClr val="tx2"/>
                </a:solidFill>
              </a:rPr>
              <a:t>Solve</a:t>
            </a:r>
            <a:endParaRPr lang="en-US" sz="1600" dirty="0"/>
          </a:p>
        </p:txBody>
      </p:sp>
      <p:sp>
        <p:nvSpPr>
          <p:cNvPr id="7" name="text_197"/>
          <p:cNvSpPr txBox="1"/>
          <p:nvPr/>
        </p:nvSpPr>
        <p:spPr>
          <a:xfrm>
            <a:off x="685800" y="2011680"/>
            <a:ext cx="2560320" cy="822960"/>
          </a:xfrm>
          <a:prstGeom prst="rect">
            <a:avLst/>
          </a:prstGeom>
          <a:noFill/>
          <a:ln/>
        </p:spPr>
        <p:txBody>
          <a:bodyPr wrap="square" lIns="0" tIns="0" rIns="0" bIns="0" rtlCol="0" anchor="ctr"/>
          <a:lstStyle/>
          <a:p>
            <a:pPr indent="0" marL="0">
              <a:buNone/>
            </a:pPr>
            <a:r>
              <a:rPr lang="en-US" sz="2600" b="1" dirty="0">
                <a:solidFill>
                  <a:schemeClr val="tx1"/>
                </a:solidFill>
                <a:latin typeface="+mj-lt" pitchFamily="34" charset="0"/>
                <a:ea typeface="+mj-lt" pitchFamily="34" charset="-122"/>
                <a:cs typeface="+mj-lt" pitchFamily="34" charset="-120"/>
              </a:rPr>
              <a:t>7 − 2x = 15</a:t>
            </a:r>
            <a:endParaRPr lang="en-US" sz="2600" dirty="0"/>
          </a:p>
        </p:txBody>
      </p:sp>
      <p:sp>
        <p:nvSpPr>
          <p:cNvPr id="8" name="check_198"/>
          <p:cNvSpPr/>
          <p:nvPr/>
        </p:nvSpPr>
        <p:spPr>
          <a:xfrm>
            <a:off x="640080" y="3429000"/>
            <a:ext cx="2651760" cy="868680"/>
          </a:xfrm>
          <a:prstGeom prst="roundRect">
            <a:avLst>
              <a:gd name="adj" fmla="val 10526"/>
            </a:avLst>
          </a:prstGeom>
          <a:solidFill>
            <a:schemeClr val="bg1"/>
          </a:solidFill>
          <a:ln w="12700">
            <a:solidFill>
              <a:schemeClr val="bg1"/>
            </a:solidFill>
            <a:prstDash val="solid"/>
          </a:ln>
        </p:spPr>
      </p:sp>
      <p:sp>
        <p:nvSpPr>
          <p:cNvPr id="9" name="text_199"/>
          <p:cNvSpPr txBox="1"/>
          <p:nvPr/>
        </p:nvSpPr>
        <p:spPr>
          <a:xfrm>
            <a:off x="777240" y="3493008"/>
            <a:ext cx="2377440" cy="731520"/>
          </a:xfrm>
          <a:prstGeom prst="rect">
            <a:avLst/>
          </a:prstGeom>
          <a:noFill/>
          <a:ln/>
        </p:spPr>
        <p:txBody>
          <a:bodyPr wrap="square" lIns="0" tIns="0" rIns="0" bIns="0" rtlCol="0" anchor="ctr"/>
          <a:lstStyle/>
          <a:p>
            <a:pPr indent="0" marL="0">
              <a:buNone/>
            </a:pPr>
            <a:r>
              <a:rPr lang="en-US" sz="1400" b="1" dirty="0">
                <a:solidFill>
                  <a:schemeClr val="accent2"/>
                </a:solidFill>
              </a:rPr>
              <a:t>Check</a:t>
            </a:r>
            <a:endParaRPr lang="en-US" sz="1400" dirty="0"/>
          </a:p>
          <a:p>
            <a:pPr indent="0" marL="0">
              <a:buNone/>
            </a:pPr>
            <a:r>
              <a:rPr lang="en-US" sz="1400" dirty="0">
                <a:solidFill>
                  <a:schemeClr val="tx1"/>
                </a:solidFill>
              </a:rPr>
              <a:t>7 − 2 × (−4) = 7 + 8 = 15</a:t>
            </a:r>
            <a:endParaRPr lang="en-US" sz="1400" dirty="0"/>
          </a:p>
        </p:txBody>
      </p:sp>
      <p:sp>
        <p:nvSpPr>
          <p:cNvPr id="10" name="badge_200"/>
          <p:cNvSpPr/>
          <p:nvPr/>
        </p:nvSpPr>
        <p:spPr>
          <a:xfrm>
            <a:off x="3749040" y="1554480"/>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11" name="text_201"/>
          <p:cNvSpPr txBox="1"/>
          <p:nvPr/>
        </p:nvSpPr>
        <p:spPr>
          <a:xfrm>
            <a:off x="4251960" y="1325880"/>
            <a:ext cx="2331720" cy="822960"/>
          </a:xfrm>
          <a:prstGeom prst="rect">
            <a:avLst/>
          </a:prstGeom>
          <a:noFill/>
          <a:ln/>
        </p:spPr>
        <p:txBody>
          <a:bodyPr wrap="square" lIns="0" tIns="0" rIns="0" bIns="0" rtlCol="0" anchor="ctr"/>
          <a:lstStyle/>
          <a:p>
            <a:pPr indent="0" marL="0">
              <a:buNone/>
            </a:pPr>
            <a:r>
              <a:rPr lang="en-US" sz="2200" dirty="0">
                <a:solidFill>
                  <a:schemeClr val="tx1"/>
                </a:solidFill>
              </a:rPr>
              <a:t>7 − 2x = 15</a:t>
            </a:r>
            <a:endParaRPr lang="en-US" sz="2200" dirty="0"/>
          </a:p>
        </p:txBody>
      </p:sp>
      <p:sp>
        <p:nvSpPr>
          <p:cNvPr id="12" name="text_202"/>
          <p:cNvSpPr txBox="1"/>
          <p:nvPr/>
        </p:nvSpPr>
        <p:spPr>
          <a:xfrm>
            <a:off x="6675120" y="1325880"/>
            <a:ext cx="2011680" cy="822960"/>
          </a:xfrm>
          <a:prstGeom prst="rect">
            <a:avLst/>
          </a:prstGeom>
          <a:noFill/>
          <a:ln/>
        </p:spPr>
        <p:txBody>
          <a:bodyPr wrap="square" lIns="0" tIns="0" rIns="0" bIns="0" rtlCol="0" anchor="ctr"/>
          <a:lstStyle/>
          <a:p>
            <a:pPr indent="0" marL="0">
              <a:buNone/>
            </a:pPr>
            <a:r>
              <a:rPr lang="en-US" sz="1400" i="1" dirty="0">
                <a:solidFill>
                  <a:schemeClr val="accent2"/>
                </a:solidFill>
              </a:rPr>
              <a:t>Write the equation</a:t>
            </a:r>
            <a:endParaRPr lang="en-US" sz="1400" dirty="0"/>
          </a:p>
        </p:txBody>
      </p:sp>
      <p:sp>
        <p:nvSpPr>
          <p:cNvPr id="13" name="badge_203"/>
          <p:cNvSpPr/>
          <p:nvPr/>
        </p:nvSpPr>
        <p:spPr>
          <a:xfrm>
            <a:off x="3749040" y="2377440"/>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14" name="text_204"/>
          <p:cNvSpPr txBox="1"/>
          <p:nvPr/>
        </p:nvSpPr>
        <p:spPr>
          <a:xfrm>
            <a:off x="4251960" y="2148840"/>
            <a:ext cx="2331720" cy="822960"/>
          </a:xfrm>
          <a:prstGeom prst="rect">
            <a:avLst/>
          </a:prstGeom>
          <a:noFill/>
          <a:ln/>
        </p:spPr>
        <p:txBody>
          <a:bodyPr wrap="square" lIns="0" tIns="0" rIns="0" bIns="0" rtlCol="0" anchor="ctr"/>
          <a:lstStyle/>
          <a:p>
            <a:pPr indent="0" marL="0">
              <a:buNone/>
            </a:pPr>
            <a:r>
              <a:rPr lang="en-US" sz="2200" dirty="0">
                <a:solidFill>
                  <a:schemeClr val="tx1"/>
                </a:solidFill>
              </a:rPr>
              <a:t>−2x = 8</a:t>
            </a:r>
            <a:endParaRPr lang="en-US" sz="2200" dirty="0"/>
          </a:p>
        </p:txBody>
      </p:sp>
      <p:sp>
        <p:nvSpPr>
          <p:cNvPr id="15" name="text_205"/>
          <p:cNvSpPr txBox="1"/>
          <p:nvPr/>
        </p:nvSpPr>
        <p:spPr>
          <a:xfrm>
            <a:off x="6675120" y="2148840"/>
            <a:ext cx="2011680" cy="822960"/>
          </a:xfrm>
          <a:prstGeom prst="rect">
            <a:avLst/>
          </a:prstGeom>
          <a:noFill/>
          <a:ln/>
        </p:spPr>
        <p:txBody>
          <a:bodyPr wrap="square" lIns="0" tIns="0" rIns="0" bIns="0" rtlCol="0" anchor="ctr"/>
          <a:lstStyle/>
          <a:p>
            <a:pPr indent="0" marL="0">
              <a:buNone/>
            </a:pPr>
            <a:r>
              <a:rPr lang="en-US" sz="1400" i="1" dirty="0">
                <a:solidFill>
                  <a:schemeClr val="accent2"/>
                </a:solidFill>
              </a:rPr>
              <a:t>Subtract 7 from both sides</a:t>
            </a:r>
            <a:endParaRPr lang="en-US" sz="1400" dirty="0"/>
          </a:p>
        </p:txBody>
      </p:sp>
      <p:sp>
        <p:nvSpPr>
          <p:cNvPr id="16" name="badge_206"/>
          <p:cNvSpPr/>
          <p:nvPr/>
        </p:nvSpPr>
        <p:spPr>
          <a:xfrm>
            <a:off x="3749040" y="3200400"/>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17" name="text_207"/>
          <p:cNvSpPr txBox="1"/>
          <p:nvPr/>
        </p:nvSpPr>
        <p:spPr>
          <a:xfrm>
            <a:off x="4251960" y="2971800"/>
            <a:ext cx="2331720" cy="822960"/>
          </a:xfrm>
          <a:prstGeom prst="rect">
            <a:avLst/>
          </a:prstGeom>
          <a:noFill/>
          <a:ln/>
        </p:spPr>
        <p:txBody>
          <a:bodyPr wrap="square" lIns="0" tIns="0" rIns="0" bIns="0" rtlCol="0" anchor="ctr"/>
          <a:lstStyle/>
          <a:p>
            <a:pPr indent="0" marL="0">
              <a:buNone/>
            </a:pPr>
            <a:r>
              <a:rPr lang="en-US" sz="2200" b="1" dirty="0">
                <a:solidFill>
                  <a:schemeClr val="accent1"/>
                </a:solidFill>
              </a:rPr>
              <a:t>x = −4</a:t>
            </a:r>
            <a:endParaRPr lang="en-US" sz="2200" dirty="0"/>
          </a:p>
        </p:txBody>
      </p:sp>
      <p:sp>
        <p:nvSpPr>
          <p:cNvPr id="18" name="text_208"/>
          <p:cNvSpPr txBox="1"/>
          <p:nvPr/>
        </p:nvSpPr>
        <p:spPr>
          <a:xfrm>
            <a:off x="6675120" y="2971800"/>
            <a:ext cx="2011680" cy="822960"/>
          </a:xfrm>
          <a:prstGeom prst="rect">
            <a:avLst/>
          </a:prstGeom>
          <a:noFill/>
          <a:ln/>
        </p:spPr>
        <p:txBody>
          <a:bodyPr wrap="square" lIns="0" tIns="0" rIns="0" bIns="0" rtlCol="0" anchor="ctr"/>
          <a:lstStyle/>
          <a:p>
            <a:pPr indent="0" marL="0">
              <a:buNone/>
            </a:pPr>
            <a:r>
              <a:rPr lang="en-US" sz="1400" i="1" dirty="0">
                <a:solidFill>
                  <a:schemeClr val="accent2"/>
                </a:solidFill>
              </a:rPr>
              <a:t>Divide both sides by −2</a:t>
            </a:r>
            <a:endParaRPr lang="en-US" sz="14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ph idx="100" type="title" hasCustomPrompt="1"/>
          </p:nvPr>
        </p:nvSpPr>
        <p:spPr>
          <a:xfrm>
            <a:off x="365760" y="201168"/>
            <a:ext cx="8412480" cy="685800"/>
          </a:xfrm>
          <a:prstGeom prst="rect">
            <a:avLst/>
          </a:prstGeom>
          <a:noFill/>
          <a:ln/>
        </p:spPr>
        <p:txBody>
          <a:bodyPr wrap="square" lIns="0" tIns="0" rIns="0" bIns="0" rtlCol="0" anchor="ctr"/>
          <a:lstStyle/>
          <a:p>
            <a:pPr algn="ctr" indent="0" marL="0">
              <a:buNone/>
            </a:pPr>
            <a:r>
              <a:rPr lang="en-US" sz="3200" b="1" dirty="0">
                <a:solidFill>
                  <a:schemeClr val="tx1"/>
                </a:solidFill>
              </a:rPr>
              <a:t>Your turn</a:t>
            </a:r>
            <a:endParaRPr lang="en-US" sz="3200" dirty="0"/>
          </a:p>
        </p:txBody>
      </p:sp>
      <p:sp>
        <p:nvSpPr>
          <p:cNvPr id="4" name="card_209"/>
          <p:cNvSpPr/>
          <p:nvPr/>
        </p:nvSpPr>
        <p:spPr>
          <a:xfrm>
            <a:off x="457200" y="1097280"/>
            <a:ext cx="2560320" cy="1554480"/>
          </a:xfrm>
          <a:prstGeom prst="roundRect">
            <a:avLst>
              <a:gd name="adj" fmla="val 7059"/>
            </a:avLst>
          </a:prstGeom>
          <a:solidFill>
            <a:schemeClr val="bg2"/>
          </a:solidFill>
          <a:ln w="12700">
            <a:solidFill>
              <a:schemeClr val="bg2"/>
            </a:solidFill>
            <a:prstDash val="solid"/>
          </a:ln>
        </p:spPr>
      </p:sp>
      <p:sp>
        <p:nvSpPr>
          <p:cNvPr id="5" name="badge_210"/>
          <p:cNvSpPr/>
          <p:nvPr/>
        </p:nvSpPr>
        <p:spPr>
          <a:xfrm>
            <a:off x="621792" y="12618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a</a:t>
            </a:r>
            <a:endParaRPr lang="en-US" sz="1400" dirty="0"/>
          </a:p>
        </p:txBody>
      </p:sp>
      <p:sp>
        <p:nvSpPr>
          <p:cNvPr id="6" name="text_211"/>
          <p:cNvSpPr txBox="1"/>
          <p:nvPr/>
        </p:nvSpPr>
        <p:spPr>
          <a:xfrm>
            <a:off x="1143000" y="12344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x + 9 = 17</a:t>
            </a:r>
            <a:endParaRPr lang="en-US" sz="1800" dirty="0"/>
          </a:p>
        </p:txBody>
      </p:sp>
      <p:sp>
        <p:nvSpPr>
          <p:cNvPr id="7" name="card_212"/>
          <p:cNvSpPr/>
          <p:nvPr/>
        </p:nvSpPr>
        <p:spPr>
          <a:xfrm>
            <a:off x="3291840" y="1097280"/>
            <a:ext cx="2560320" cy="1554480"/>
          </a:xfrm>
          <a:prstGeom prst="roundRect">
            <a:avLst>
              <a:gd name="adj" fmla="val 7059"/>
            </a:avLst>
          </a:prstGeom>
          <a:solidFill>
            <a:schemeClr val="bg2"/>
          </a:solidFill>
          <a:ln w="12700">
            <a:solidFill>
              <a:schemeClr val="bg2"/>
            </a:solidFill>
            <a:prstDash val="solid"/>
          </a:ln>
        </p:spPr>
      </p:sp>
      <p:sp>
        <p:nvSpPr>
          <p:cNvPr id="8" name="badge_213"/>
          <p:cNvSpPr/>
          <p:nvPr/>
        </p:nvSpPr>
        <p:spPr>
          <a:xfrm>
            <a:off x="3456432" y="12618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b</a:t>
            </a:r>
            <a:endParaRPr lang="en-US" sz="1400" dirty="0"/>
          </a:p>
        </p:txBody>
      </p:sp>
      <p:sp>
        <p:nvSpPr>
          <p:cNvPr id="9" name="text_214"/>
          <p:cNvSpPr txBox="1"/>
          <p:nvPr/>
        </p:nvSpPr>
        <p:spPr>
          <a:xfrm>
            <a:off x="3977640" y="12344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5x = 45</a:t>
            </a:r>
            <a:endParaRPr lang="en-US" sz="1800" dirty="0"/>
          </a:p>
        </p:txBody>
      </p:sp>
      <p:sp>
        <p:nvSpPr>
          <p:cNvPr id="10" name="card_215"/>
          <p:cNvSpPr/>
          <p:nvPr/>
        </p:nvSpPr>
        <p:spPr>
          <a:xfrm>
            <a:off x="6126480" y="1097280"/>
            <a:ext cx="2560320" cy="1554480"/>
          </a:xfrm>
          <a:prstGeom prst="roundRect">
            <a:avLst>
              <a:gd name="adj" fmla="val 7059"/>
            </a:avLst>
          </a:prstGeom>
          <a:solidFill>
            <a:schemeClr val="bg2"/>
          </a:solidFill>
          <a:ln w="12700">
            <a:solidFill>
              <a:schemeClr val="bg2"/>
            </a:solidFill>
            <a:prstDash val="solid"/>
          </a:ln>
        </p:spPr>
      </p:sp>
      <p:sp>
        <p:nvSpPr>
          <p:cNvPr id="11" name="badge_216"/>
          <p:cNvSpPr/>
          <p:nvPr/>
        </p:nvSpPr>
        <p:spPr>
          <a:xfrm>
            <a:off x="6291072" y="12618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c</a:t>
            </a:r>
            <a:endParaRPr lang="en-US" sz="1400" dirty="0"/>
          </a:p>
        </p:txBody>
      </p:sp>
      <p:sp>
        <p:nvSpPr>
          <p:cNvPr id="12" name="text_217"/>
          <p:cNvSpPr txBox="1"/>
          <p:nvPr/>
        </p:nvSpPr>
        <p:spPr>
          <a:xfrm>
            <a:off x="6812280" y="12344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2x + 7 = 19</a:t>
            </a:r>
            <a:endParaRPr lang="en-US" sz="1800" dirty="0"/>
          </a:p>
        </p:txBody>
      </p:sp>
      <p:sp>
        <p:nvSpPr>
          <p:cNvPr id="13" name="card_218"/>
          <p:cNvSpPr/>
          <p:nvPr/>
        </p:nvSpPr>
        <p:spPr>
          <a:xfrm>
            <a:off x="457200" y="2926080"/>
            <a:ext cx="2560320" cy="1554480"/>
          </a:xfrm>
          <a:prstGeom prst="roundRect">
            <a:avLst>
              <a:gd name="adj" fmla="val 7059"/>
            </a:avLst>
          </a:prstGeom>
          <a:solidFill>
            <a:schemeClr val="bg2"/>
          </a:solidFill>
          <a:ln w="12700">
            <a:solidFill>
              <a:schemeClr val="bg2"/>
            </a:solidFill>
            <a:prstDash val="solid"/>
          </a:ln>
        </p:spPr>
      </p:sp>
      <p:sp>
        <p:nvSpPr>
          <p:cNvPr id="14" name="badge_219"/>
          <p:cNvSpPr/>
          <p:nvPr/>
        </p:nvSpPr>
        <p:spPr>
          <a:xfrm>
            <a:off x="621792" y="30906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d</a:t>
            </a:r>
            <a:endParaRPr lang="en-US" sz="1400" dirty="0"/>
          </a:p>
        </p:txBody>
      </p:sp>
      <p:sp>
        <p:nvSpPr>
          <p:cNvPr id="15" name="text_220"/>
          <p:cNvSpPr txBox="1"/>
          <p:nvPr/>
        </p:nvSpPr>
        <p:spPr>
          <a:xfrm>
            <a:off x="1143000" y="30632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4x − 3 = 25</a:t>
            </a:r>
            <a:endParaRPr lang="en-US" sz="1800" dirty="0"/>
          </a:p>
        </p:txBody>
      </p:sp>
      <p:sp>
        <p:nvSpPr>
          <p:cNvPr id="16" name="card_221"/>
          <p:cNvSpPr/>
          <p:nvPr/>
        </p:nvSpPr>
        <p:spPr>
          <a:xfrm>
            <a:off x="3291840" y="2926080"/>
            <a:ext cx="2560320" cy="1554480"/>
          </a:xfrm>
          <a:prstGeom prst="roundRect">
            <a:avLst>
              <a:gd name="adj" fmla="val 7059"/>
            </a:avLst>
          </a:prstGeom>
          <a:solidFill>
            <a:schemeClr val="bg2"/>
          </a:solidFill>
          <a:ln w="12700">
            <a:solidFill>
              <a:schemeClr val="bg2"/>
            </a:solidFill>
            <a:prstDash val="solid"/>
          </a:ln>
        </p:spPr>
      </p:sp>
      <p:sp>
        <p:nvSpPr>
          <p:cNvPr id="17" name="badge_222"/>
          <p:cNvSpPr/>
          <p:nvPr/>
        </p:nvSpPr>
        <p:spPr>
          <a:xfrm>
            <a:off x="3456432" y="30906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e</a:t>
            </a:r>
            <a:endParaRPr lang="en-US" sz="1400" dirty="0"/>
          </a:p>
        </p:txBody>
      </p:sp>
      <p:sp>
        <p:nvSpPr>
          <p:cNvPr id="18" name="text_223"/>
          <p:cNvSpPr txBox="1"/>
          <p:nvPr/>
        </p:nvSpPr>
        <p:spPr>
          <a:xfrm>
            <a:off x="3977640" y="30632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x/3 + 4 = 10</a:t>
            </a:r>
            <a:endParaRPr lang="en-US" sz="1800" dirty="0"/>
          </a:p>
        </p:txBody>
      </p:sp>
      <p:sp>
        <p:nvSpPr>
          <p:cNvPr id="19" name="card_224"/>
          <p:cNvSpPr/>
          <p:nvPr/>
        </p:nvSpPr>
        <p:spPr>
          <a:xfrm>
            <a:off x="6126480" y="2926080"/>
            <a:ext cx="2560320" cy="1554480"/>
          </a:xfrm>
          <a:prstGeom prst="roundRect">
            <a:avLst>
              <a:gd name="adj" fmla="val 7059"/>
            </a:avLst>
          </a:prstGeom>
          <a:solidFill>
            <a:schemeClr val="bg2"/>
          </a:solidFill>
          <a:ln w="12700">
            <a:solidFill>
              <a:schemeClr val="bg2"/>
            </a:solidFill>
            <a:prstDash val="solid"/>
          </a:ln>
        </p:spPr>
      </p:sp>
      <p:sp>
        <p:nvSpPr>
          <p:cNvPr id="20" name="badge_225"/>
          <p:cNvSpPr/>
          <p:nvPr/>
        </p:nvSpPr>
        <p:spPr>
          <a:xfrm>
            <a:off x="6291072" y="30906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f</a:t>
            </a:r>
            <a:endParaRPr lang="en-US" sz="1400" dirty="0"/>
          </a:p>
        </p:txBody>
      </p:sp>
      <p:sp>
        <p:nvSpPr>
          <p:cNvPr id="21" name="text_226"/>
          <p:cNvSpPr txBox="1"/>
          <p:nvPr/>
        </p:nvSpPr>
        <p:spPr>
          <a:xfrm>
            <a:off x="6812280" y="30632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10 − 3x = 1</a:t>
            </a:r>
            <a:endParaRPr lang="en-US" sz="18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ph idx="100" type="title" hasCustomPrompt="1"/>
          </p:nvPr>
        </p:nvSpPr>
        <p:spPr>
          <a:xfrm>
            <a:off x="365760" y="201168"/>
            <a:ext cx="8412480" cy="685800"/>
          </a:xfrm>
          <a:prstGeom prst="rect">
            <a:avLst/>
          </a:prstGeom>
          <a:noFill/>
          <a:ln/>
        </p:spPr>
        <p:txBody>
          <a:bodyPr wrap="square" lIns="0" tIns="0" rIns="0" bIns="0" rtlCol="0" anchor="ctr"/>
          <a:lstStyle/>
          <a:p>
            <a:pPr algn="ctr" indent="0" marL="0">
              <a:buNone/>
            </a:pPr>
            <a:r>
              <a:rPr lang="en-US" sz="3200" b="1" dirty="0">
                <a:solidFill>
                  <a:schemeClr val="tx1"/>
                </a:solidFill>
              </a:rPr>
              <a:t>Your turn: answers</a:t>
            </a:r>
            <a:endParaRPr lang="en-US" sz="3200" dirty="0"/>
          </a:p>
        </p:txBody>
      </p:sp>
      <p:sp>
        <p:nvSpPr>
          <p:cNvPr id="4" name="card_227"/>
          <p:cNvSpPr/>
          <p:nvPr/>
        </p:nvSpPr>
        <p:spPr>
          <a:xfrm>
            <a:off x="457200" y="1097280"/>
            <a:ext cx="2560320" cy="1554480"/>
          </a:xfrm>
          <a:prstGeom prst="roundRect">
            <a:avLst>
              <a:gd name="adj" fmla="val 7059"/>
            </a:avLst>
          </a:prstGeom>
          <a:solidFill>
            <a:schemeClr val="bg2"/>
          </a:solidFill>
          <a:ln w="12700">
            <a:solidFill>
              <a:schemeClr val="bg2"/>
            </a:solidFill>
            <a:prstDash val="solid"/>
          </a:ln>
        </p:spPr>
      </p:sp>
      <p:sp>
        <p:nvSpPr>
          <p:cNvPr id="5" name="badge_228"/>
          <p:cNvSpPr/>
          <p:nvPr/>
        </p:nvSpPr>
        <p:spPr>
          <a:xfrm>
            <a:off x="621792" y="12618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a</a:t>
            </a:r>
            <a:endParaRPr lang="en-US" sz="1400" dirty="0"/>
          </a:p>
        </p:txBody>
      </p:sp>
      <p:sp>
        <p:nvSpPr>
          <p:cNvPr id="6" name="text_229"/>
          <p:cNvSpPr txBox="1"/>
          <p:nvPr/>
        </p:nvSpPr>
        <p:spPr>
          <a:xfrm>
            <a:off x="1143000" y="12344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x + 9 = 17</a:t>
            </a:r>
            <a:endParaRPr lang="en-US" sz="1800" dirty="0"/>
          </a:p>
        </p:txBody>
      </p:sp>
      <p:sp>
        <p:nvSpPr>
          <p:cNvPr id="7" name="text_230"/>
          <p:cNvSpPr txBox="1"/>
          <p:nvPr/>
        </p:nvSpPr>
        <p:spPr>
          <a:xfrm>
            <a:off x="685800" y="1783080"/>
            <a:ext cx="2148840" cy="365760"/>
          </a:xfrm>
          <a:prstGeom prst="rect">
            <a:avLst/>
          </a:prstGeom>
          <a:noFill/>
          <a:ln/>
        </p:spPr>
        <p:txBody>
          <a:bodyPr wrap="square" lIns="0" tIns="0" rIns="0" bIns="0" rtlCol="0" anchor="ctr"/>
          <a:lstStyle/>
          <a:p>
            <a:pPr indent="0" marL="0">
              <a:buNone/>
            </a:pPr>
            <a:r>
              <a:rPr lang="en-US" sz="1400" dirty="0">
                <a:solidFill>
                  <a:schemeClr val="accent2"/>
                </a:solidFill>
              </a:rPr>
              <a:t>− 9 both sides</a:t>
            </a:r>
            <a:endParaRPr lang="en-US" sz="1400" dirty="0"/>
          </a:p>
        </p:txBody>
      </p:sp>
      <p:sp>
        <p:nvSpPr>
          <p:cNvPr id="8" name="text_231"/>
          <p:cNvSpPr txBox="1"/>
          <p:nvPr/>
        </p:nvSpPr>
        <p:spPr>
          <a:xfrm>
            <a:off x="685800" y="2103120"/>
            <a:ext cx="2148840" cy="411480"/>
          </a:xfrm>
          <a:prstGeom prst="rect">
            <a:avLst/>
          </a:prstGeom>
          <a:noFill/>
          <a:ln/>
        </p:spPr>
        <p:txBody>
          <a:bodyPr wrap="square" lIns="0" tIns="0" rIns="0" bIns="0" rtlCol="0" anchor="ctr"/>
          <a:lstStyle/>
          <a:p>
            <a:pPr indent="0" marL="0">
              <a:buNone/>
            </a:pPr>
            <a:r>
              <a:rPr lang="en-US" sz="2000" b="1" dirty="0">
                <a:solidFill>
                  <a:schemeClr val="accent1"/>
                </a:solidFill>
              </a:rPr>
              <a:t>x = 8</a:t>
            </a:r>
            <a:endParaRPr lang="en-US" sz="2000" dirty="0"/>
          </a:p>
        </p:txBody>
      </p:sp>
      <p:sp>
        <p:nvSpPr>
          <p:cNvPr id="9" name="card_232"/>
          <p:cNvSpPr/>
          <p:nvPr/>
        </p:nvSpPr>
        <p:spPr>
          <a:xfrm>
            <a:off x="3291840" y="1097280"/>
            <a:ext cx="2560320" cy="1554480"/>
          </a:xfrm>
          <a:prstGeom prst="roundRect">
            <a:avLst>
              <a:gd name="adj" fmla="val 7059"/>
            </a:avLst>
          </a:prstGeom>
          <a:solidFill>
            <a:schemeClr val="bg2"/>
          </a:solidFill>
          <a:ln w="12700">
            <a:solidFill>
              <a:schemeClr val="bg2"/>
            </a:solidFill>
            <a:prstDash val="solid"/>
          </a:ln>
        </p:spPr>
      </p:sp>
      <p:sp>
        <p:nvSpPr>
          <p:cNvPr id="10" name="badge_233"/>
          <p:cNvSpPr/>
          <p:nvPr/>
        </p:nvSpPr>
        <p:spPr>
          <a:xfrm>
            <a:off x="3456432" y="12618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b</a:t>
            </a:r>
            <a:endParaRPr lang="en-US" sz="1400" dirty="0"/>
          </a:p>
        </p:txBody>
      </p:sp>
      <p:sp>
        <p:nvSpPr>
          <p:cNvPr id="11" name="text_234"/>
          <p:cNvSpPr txBox="1"/>
          <p:nvPr/>
        </p:nvSpPr>
        <p:spPr>
          <a:xfrm>
            <a:off x="3977640" y="12344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5x = 45</a:t>
            </a:r>
            <a:endParaRPr lang="en-US" sz="1800" dirty="0"/>
          </a:p>
        </p:txBody>
      </p:sp>
      <p:sp>
        <p:nvSpPr>
          <p:cNvPr id="12" name="text_235"/>
          <p:cNvSpPr txBox="1"/>
          <p:nvPr/>
        </p:nvSpPr>
        <p:spPr>
          <a:xfrm>
            <a:off x="3520440" y="1783080"/>
            <a:ext cx="2148840" cy="365760"/>
          </a:xfrm>
          <a:prstGeom prst="rect">
            <a:avLst/>
          </a:prstGeom>
          <a:noFill/>
          <a:ln/>
        </p:spPr>
        <p:txBody>
          <a:bodyPr wrap="square" lIns="0" tIns="0" rIns="0" bIns="0" rtlCol="0" anchor="ctr"/>
          <a:lstStyle/>
          <a:p>
            <a:pPr indent="0" marL="0">
              <a:buNone/>
            </a:pPr>
            <a:r>
              <a:rPr lang="en-US" sz="1400" dirty="0">
                <a:solidFill>
                  <a:schemeClr val="accent2"/>
                </a:solidFill>
              </a:rPr>
              <a:t>÷ 5 both sides</a:t>
            </a:r>
            <a:endParaRPr lang="en-US" sz="1400" dirty="0"/>
          </a:p>
        </p:txBody>
      </p:sp>
      <p:sp>
        <p:nvSpPr>
          <p:cNvPr id="13" name="text_236"/>
          <p:cNvSpPr txBox="1"/>
          <p:nvPr/>
        </p:nvSpPr>
        <p:spPr>
          <a:xfrm>
            <a:off x="3520440" y="2103120"/>
            <a:ext cx="2148840" cy="411480"/>
          </a:xfrm>
          <a:prstGeom prst="rect">
            <a:avLst/>
          </a:prstGeom>
          <a:noFill/>
          <a:ln/>
        </p:spPr>
        <p:txBody>
          <a:bodyPr wrap="square" lIns="0" tIns="0" rIns="0" bIns="0" rtlCol="0" anchor="ctr"/>
          <a:lstStyle/>
          <a:p>
            <a:pPr indent="0" marL="0">
              <a:buNone/>
            </a:pPr>
            <a:r>
              <a:rPr lang="en-US" sz="2000" b="1" dirty="0">
                <a:solidFill>
                  <a:schemeClr val="accent1"/>
                </a:solidFill>
              </a:rPr>
              <a:t>x = 9</a:t>
            </a:r>
            <a:endParaRPr lang="en-US" sz="2000" dirty="0"/>
          </a:p>
        </p:txBody>
      </p:sp>
      <p:sp>
        <p:nvSpPr>
          <p:cNvPr id="14" name="card_237"/>
          <p:cNvSpPr/>
          <p:nvPr/>
        </p:nvSpPr>
        <p:spPr>
          <a:xfrm>
            <a:off x="6126480" y="1097280"/>
            <a:ext cx="2560320" cy="1554480"/>
          </a:xfrm>
          <a:prstGeom prst="roundRect">
            <a:avLst>
              <a:gd name="adj" fmla="val 7059"/>
            </a:avLst>
          </a:prstGeom>
          <a:solidFill>
            <a:schemeClr val="bg2"/>
          </a:solidFill>
          <a:ln w="12700">
            <a:solidFill>
              <a:schemeClr val="bg2"/>
            </a:solidFill>
            <a:prstDash val="solid"/>
          </a:ln>
        </p:spPr>
      </p:sp>
      <p:sp>
        <p:nvSpPr>
          <p:cNvPr id="15" name="badge_238"/>
          <p:cNvSpPr/>
          <p:nvPr/>
        </p:nvSpPr>
        <p:spPr>
          <a:xfrm>
            <a:off x="6291072" y="12618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c</a:t>
            </a:r>
            <a:endParaRPr lang="en-US" sz="1400" dirty="0"/>
          </a:p>
        </p:txBody>
      </p:sp>
      <p:sp>
        <p:nvSpPr>
          <p:cNvPr id="16" name="text_239"/>
          <p:cNvSpPr txBox="1"/>
          <p:nvPr/>
        </p:nvSpPr>
        <p:spPr>
          <a:xfrm>
            <a:off x="6812280" y="12344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2x + 7 = 19</a:t>
            </a:r>
            <a:endParaRPr lang="en-US" sz="1800" dirty="0"/>
          </a:p>
        </p:txBody>
      </p:sp>
      <p:sp>
        <p:nvSpPr>
          <p:cNvPr id="17" name="text_240"/>
          <p:cNvSpPr txBox="1"/>
          <p:nvPr/>
        </p:nvSpPr>
        <p:spPr>
          <a:xfrm>
            <a:off x="6355080" y="1783080"/>
            <a:ext cx="2148840" cy="365760"/>
          </a:xfrm>
          <a:prstGeom prst="rect">
            <a:avLst/>
          </a:prstGeom>
          <a:noFill/>
          <a:ln/>
        </p:spPr>
        <p:txBody>
          <a:bodyPr wrap="square" lIns="0" tIns="0" rIns="0" bIns="0" rtlCol="0" anchor="ctr"/>
          <a:lstStyle/>
          <a:p>
            <a:pPr indent="0" marL="0">
              <a:buNone/>
            </a:pPr>
            <a:r>
              <a:rPr lang="en-US" sz="1400" dirty="0">
                <a:solidFill>
                  <a:schemeClr val="accent2"/>
                </a:solidFill>
              </a:rPr>
              <a:t>2x = 12</a:t>
            </a:r>
            <a:endParaRPr lang="en-US" sz="1400" dirty="0"/>
          </a:p>
        </p:txBody>
      </p:sp>
      <p:sp>
        <p:nvSpPr>
          <p:cNvPr id="18" name="text_241"/>
          <p:cNvSpPr txBox="1"/>
          <p:nvPr/>
        </p:nvSpPr>
        <p:spPr>
          <a:xfrm>
            <a:off x="6355080" y="2103120"/>
            <a:ext cx="2148840" cy="411480"/>
          </a:xfrm>
          <a:prstGeom prst="rect">
            <a:avLst/>
          </a:prstGeom>
          <a:noFill/>
          <a:ln/>
        </p:spPr>
        <p:txBody>
          <a:bodyPr wrap="square" lIns="0" tIns="0" rIns="0" bIns="0" rtlCol="0" anchor="ctr"/>
          <a:lstStyle/>
          <a:p>
            <a:pPr indent="0" marL="0">
              <a:buNone/>
            </a:pPr>
            <a:r>
              <a:rPr lang="en-US" sz="2000" b="1" dirty="0">
                <a:solidFill>
                  <a:schemeClr val="accent1"/>
                </a:solidFill>
              </a:rPr>
              <a:t>x = 6</a:t>
            </a:r>
            <a:endParaRPr lang="en-US" sz="2000" dirty="0"/>
          </a:p>
        </p:txBody>
      </p:sp>
      <p:sp>
        <p:nvSpPr>
          <p:cNvPr id="19" name="card_242"/>
          <p:cNvSpPr/>
          <p:nvPr/>
        </p:nvSpPr>
        <p:spPr>
          <a:xfrm>
            <a:off x="457200" y="2926080"/>
            <a:ext cx="2560320" cy="1554480"/>
          </a:xfrm>
          <a:prstGeom prst="roundRect">
            <a:avLst>
              <a:gd name="adj" fmla="val 7059"/>
            </a:avLst>
          </a:prstGeom>
          <a:solidFill>
            <a:schemeClr val="bg2"/>
          </a:solidFill>
          <a:ln w="12700">
            <a:solidFill>
              <a:schemeClr val="bg2"/>
            </a:solidFill>
            <a:prstDash val="solid"/>
          </a:ln>
        </p:spPr>
      </p:sp>
      <p:sp>
        <p:nvSpPr>
          <p:cNvPr id="20" name="badge_243"/>
          <p:cNvSpPr/>
          <p:nvPr/>
        </p:nvSpPr>
        <p:spPr>
          <a:xfrm>
            <a:off x="621792" y="30906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d</a:t>
            </a:r>
            <a:endParaRPr lang="en-US" sz="1400" dirty="0"/>
          </a:p>
        </p:txBody>
      </p:sp>
      <p:sp>
        <p:nvSpPr>
          <p:cNvPr id="21" name="text_244"/>
          <p:cNvSpPr txBox="1"/>
          <p:nvPr/>
        </p:nvSpPr>
        <p:spPr>
          <a:xfrm>
            <a:off x="1143000" y="30632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4x − 3 = 25</a:t>
            </a:r>
            <a:endParaRPr lang="en-US" sz="1800" dirty="0"/>
          </a:p>
        </p:txBody>
      </p:sp>
      <p:sp>
        <p:nvSpPr>
          <p:cNvPr id="22" name="text_245"/>
          <p:cNvSpPr txBox="1"/>
          <p:nvPr/>
        </p:nvSpPr>
        <p:spPr>
          <a:xfrm>
            <a:off x="685800" y="3611880"/>
            <a:ext cx="2148840" cy="365760"/>
          </a:xfrm>
          <a:prstGeom prst="rect">
            <a:avLst/>
          </a:prstGeom>
          <a:noFill/>
          <a:ln/>
        </p:spPr>
        <p:txBody>
          <a:bodyPr wrap="square" lIns="0" tIns="0" rIns="0" bIns="0" rtlCol="0" anchor="ctr"/>
          <a:lstStyle/>
          <a:p>
            <a:pPr indent="0" marL="0">
              <a:buNone/>
            </a:pPr>
            <a:r>
              <a:rPr lang="en-US" sz="1400" dirty="0">
                <a:solidFill>
                  <a:schemeClr val="accent2"/>
                </a:solidFill>
              </a:rPr>
              <a:t>4x = 28</a:t>
            </a:r>
            <a:endParaRPr lang="en-US" sz="1400" dirty="0"/>
          </a:p>
        </p:txBody>
      </p:sp>
      <p:sp>
        <p:nvSpPr>
          <p:cNvPr id="23" name="text_246"/>
          <p:cNvSpPr txBox="1"/>
          <p:nvPr/>
        </p:nvSpPr>
        <p:spPr>
          <a:xfrm>
            <a:off x="685800" y="3931920"/>
            <a:ext cx="2148840" cy="411480"/>
          </a:xfrm>
          <a:prstGeom prst="rect">
            <a:avLst/>
          </a:prstGeom>
          <a:noFill/>
          <a:ln/>
        </p:spPr>
        <p:txBody>
          <a:bodyPr wrap="square" lIns="0" tIns="0" rIns="0" bIns="0" rtlCol="0" anchor="ctr"/>
          <a:lstStyle/>
          <a:p>
            <a:pPr indent="0" marL="0">
              <a:buNone/>
            </a:pPr>
            <a:r>
              <a:rPr lang="en-US" sz="2000" b="1" dirty="0">
                <a:solidFill>
                  <a:schemeClr val="accent1"/>
                </a:solidFill>
              </a:rPr>
              <a:t>x = 7</a:t>
            </a:r>
            <a:endParaRPr lang="en-US" sz="2000" dirty="0"/>
          </a:p>
        </p:txBody>
      </p:sp>
      <p:sp>
        <p:nvSpPr>
          <p:cNvPr id="24" name="card_247"/>
          <p:cNvSpPr/>
          <p:nvPr/>
        </p:nvSpPr>
        <p:spPr>
          <a:xfrm>
            <a:off x="3291840" y="2926080"/>
            <a:ext cx="2560320" cy="1554480"/>
          </a:xfrm>
          <a:prstGeom prst="roundRect">
            <a:avLst>
              <a:gd name="adj" fmla="val 7059"/>
            </a:avLst>
          </a:prstGeom>
          <a:solidFill>
            <a:schemeClr val="bg2"/>
          </a:solidFill>
          <a:ln w="12700">
            <a:solidFill>
              <a:schemeClr val="bg2"/>
            </a:solidFill>
            <a:prstDash val="solid"/>
          </a:ln>
        </p:spPr>
      </p:sp>
      <p:sp>
        <p:nvSpPr>
          <p:cNvPr id="25" name="badge_248"/>
          <p:cNvSpPr/>
          <p:nvPr/>
        </p:nvSpPr>
        <p:spPr>
          <a:xfrm>
            <a:off x="3456432" y="30906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e</a:t>
            </a:r>
            <a:endParaRPr lang="en-US" sz="1400" dirty="0"/>
          </a:p>
        </p:txBody>
      </p:sp>
      <p:sp>
        <p:nvSpPr>
          <p:cNvPr id="26" name="text_249"/>
          <p:cNvSpPr txBox="1"/>
          <p:nvPr/>
        </p:nvSpPr>
        <p:spPr>
          <a:xfrm>
            <a:off x="3977640" y="30632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x/3 + 4 = 10</a:t>
            </a:r>
            <a:endParaRPr lang="en-US" sz="1800" dirty="0"/>
          </a:p>
        </p:txBody>
      </p:sp>
      <p:sp>
        <p:nvSpPr>
          <p:cNvPr id="27" name="text_250"/>
          <p:cNvSpPr txBox="1"/>
          <p:nvPr/>
        </p:nvSpPr>
        <p:spPr>
          <a:xfrm>
            <a:off x="3520440" y="3611880"/>
            <a:ext cx="2148840" cy="365760"/>
          </a:xfrm>
          <a:prstGeom prst="rect">
            <a:avLst/>
          </a:prstGeom>
          <a:noFill/>
          <a:ln/>
        </p:spPr>
        <p:txBody>
          <a:bodyPr wrap="square" lIns="0" tIns="0" rIns="0" bIns="0" rtlCol="0" anchor="ctr"/>
          <a:lstStyle/>
          <a:p>
            <a:pPr indent="0" marL="0">
              <a:buNone/>
            </a:pPr>
            <a:r>
              <a:rPr lang="en-US" sz="1400" dirty="0">
                <a:solidFill>
                  <a:schemeClr val="accent2"/>
                </a:solidFill>
              </a:rPr>
              <a:t>x/3 = 6</a:t>
            </a:r>
            <a:endParaRPr lang="en-US" sz="1400" dirty="0"/>
          </a:p>
        </p:txBody>
      </p:sp>
      <p:sp>
        <p:nvSpPr>
          <p:cNvPr id="28" name="text_251"/>
          <p:cNvSpPr txBox="1"/>
          <p:nvPr/>
        </p:nvSpPr>
        <p:spPr>
          <a:xfrm>
            <a:off x="3520440" y="3931920"/>
            <a:ext cx="2148840" cy="411480"/>
          </a:xfrm>
          <a:prstGeom prst="rect">
            <a:avLst/>
          </a:prstGeom>
          <a:noFill/>
          <a:ln/>
        </p:spPr>
        <p:txBody>
          <a:bodyPr wrap="square" lIns="0" tIns="0" rIns="0" bIns="0" rtlCol="0" anchor="ctr"/>
          <a:lstStyle/>
          <a:p>
            <a:pPr indent="0" marL="0">
              <a:buNone/>
            </a:pPr>
            <a:r>
              <a:rPr lang="en-US" sz="2000" b="1" dirty="0">
                <a:solidFill>
                  <a:schemeClr val="accent1"/>
                </a:solidFill>
              </a:rPr>
              <a:t>x = 18</a:t>
            </a:r>
            <a:endParaRPr lang="en-US" sz="2000" dirty="0"/>
          </a:p>
        </p:txBody>
      </p:sp>
      <p:sp>
        <p:nvSpPr>
          <p:cNvPr id="29" name="card_252"/>
          <p:cNvSpPr/>
          <p:nvPr/>
        </p:nvSpPr>
        <p:spPr>
          <a:xfrm>
            <a:off x="6126480" y="2926080"/>
            <a:ext cx="2560320" cy="1554480"/>
          </a:xfrm>
          <a:prstGeom prst="roundRect">
            <a:avLst>
              <a:gd name="adj" fmla="val 7059"/>
            </a:avLst>
          </a:prstGeom>
          <a:solidFill>
            <a:schemeClr val="bg2"/>
          </a:solidFill>
          <a:ln w="12700">
            <a:solidFill>
              <a:schemeClr val="bg2"/>
            </a:solidFill>
            <a:prstDash val="solid"/>
          </a:ln>
        </p:spPr>
      </p:sp>
      <p:sp>
        <p:nvSpPr>
          <p:cNvPr id="30" name="badge_253"/>
          <p:cNvSpPr/>
          <p:nvPr/>
        </p:nvSpPr>
        <p:spPr>
          <a:xfrm>
            <a:off x="6291072" y="30906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f</a:t>
            </a:r>
            <a:endParaRPr lang="en-US" sz="1400" dirty="0"/>
          </a:p>
        </p:txBody>
      </p:sp>
      <p:sp>
        <p:nvSpPr>
          <p:cNvPr id="31" name="text_254"/>
          <p:cNvSpPr txBox="1"/>
          <p:nvPr/>
        </p:nvSpPr>
        <p:spPr>
          <a:xfrm>
            <a:off x="6812280" y="30632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10 − 3x = 1</a:t>
            </a:r>
            <a:endParaRPr lang="en-US" sz="1800" dirty="0"/>
          </a:p>
        </p:txBody>
      </p:sp>
      <p:sp>
        <p:nvSpPr>
          <p:cNvPr id="32" name="text_255"/>
          <p:cNvSpPr txBox="1"/>
          <p:nvPr/>
        </p:nvSpPr>
        <p:spPr>
          <a:xfrm>
            <a:off x="6355080" y="3611880"/>
            <a:ext cx="2148840" cy="365760"/>
          </a:xfrm>
          <a:prstGeom prst="rect">
            <a:avLst/>
          </a:prstGeom>
          <a:noFill/>
          <a:ln/>
        </p:spPr>
        <p:txBody>
          <a:bodyPr wrap="square" lIns="0" tIns="0" rIns="0" bIns="0" rtlCol="0" anchor="ctr"/>
          <a:lstStyle/>
          <a:p>
            <a:pPr indent="0" marL="0">
              <a:buNone/>
            </a:pPr>
            <a:r>
              <a:rPr lang="en-US" sz="1400" dirty="0">
                <a:solidFill>
                  <a:schemeClr val="accent2"/>
                </a:solidFill>
              </a:rPr>
              <a:t>−3x = −9</a:t>
            </a:r>
            <a:endParaRPr lang="en-US" sz="1400" dirty="0"/>
          </a:p>
        </p:txBody>
      </p:sp>
      <p:sp>
        <p:nvSpPr>
          <p:cNvPr id="33" name="text_256"/>
          <p:cNvSpPr txBox="1"/>
          <p:nvPr/>
        </p:nvSpPr>
        <p:spPr>
          <a:xfrm>
            <a:off x="6355080" y="3931920"/>
            <a:ext cx="2148840" cy="411480"/>
          </a:xfrm>
          <a:prstGeom prst="rect">
            <a:avLst/>
          </a:prstGeom>
          <a:noFill/>
          <a:ln/>
        </p:spPr>
        <p:txBody>
          <a:bodyPr wrap="square" lIns="0" tIns="0" rIns="0" bIns="0" rtlCol="0" anchor="ctr"/>
          <a:lstStyle/>
          <a:p>
            <a:pPr indent="0" marL="0">
              <a:buNone/>
            </a:pPr>
            <a:r>
              <a:rPr lang="en-US" sz="2000" b="1" dirty="0">
                <a:solidFill>
                  <a:schemeClr val="accent1"/>
                </a:solidFill>
              </a:rPr>
              <a:t>x = 3</a:t>
            </a:r>
            <a:endParaRPr lang="en-US" sz="20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ph idx="101" type="title" hasCustomPrompt="1"/>
          </p:nvPr>
        </p:nvSpPr>
        <p:spPr>
          <a:xfrm>
            <a:off x="548640" y="2103120"/>
            <a:ext cx="8046720" cy="1188720"/>
          </a:xfrm>
          <a:prstGeom prst="rect">
            <a:avLst/>
          </a:prstGeom>
          <a:noFill/>
          <a:ln/>
        </p:spPr>
        <p:txBody>
          <a:bodyPr wrap="square" lIns="0" tIns="0" rIns="0" bIns="0" rtlCol="0" anchor="t"/>
          <a:lstStyle/>
          <a:p>
            <a:pPr algn="l" indent="0" marL="0">
              <a:buNone/>
            </a:pPr>
            <a:r>
              <a:rPr lang="en-US" sz="3600" b="1" dirty="0">
                <a:solidFill>
                  <a:schemeClr val="bg1"/>
                </a:solidFill>
              </a:rPr>
              <a:t>Brackets and unknowns on both sides</a:t>
            </a:r>
            <a:endParaRPr lang="en-US" sz="3600" dirty="0"/>
          </a:p>
        </p:txBody>
      </p:sp>
      <p:sp>
        <p:nvSpPr>
          <p:cNvPr id="3" name="Text 0"/>
          <p:cNvSpPr/>
          <p:nvPr>
            <p:ph idx="100" type="body" hasCustomPrompt="1"/>
          </p:nvPr>
        </p:nvSpPr>
        <p:spPr>
          <a:xfrm>
            <a:off x="548640" y="1600200"/>
            <a:ext cx="8046720" cy="411480"/>
          </a:xfrm>
          <a:prstGeom prst="rect">
            <a:avLst/>
          </a:prstGeom>
          <a:noFill/>
          <a:ln/>
        </p:spPr>
        <p:txBody>
          <a:bodyPr wrap="square" lIns="0" tIns="0" rIns="0" bIns="0" rtlCol="0" anchor="b"/>
          <a:lstStyle/>
          <a:p>
            <a:pPr algn="l" indent="0" marL="0">
              <a:buNone/>
            </a:pPr>
            <a:r>
              <a:rPr lang="en-US" sz="1800" b="1" dirty="0">
                <a:solidFill>
                  <a:schemeClr val="accent3"/>
                </a:solidFill>
              </a:rPr>
              <a:t>Part 2</a:t>
            </a:r>
            <a:endParaRPr lang="en-US" sz="18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bg2"/>
                </a:solidFill>
              </a:defRPr>
            </a:lvl1pPr>
          </a:lstStyle>
          <a:p>
            <a:pPr algn="r"/>
            <a:fld id="{F7021451-1387-4CA6-816F-3879F97B5CBC}" type="slidenum">
              <a:rPr b="0" lang="en-US"/>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ph idx="100" type="title" hasCustomPrompt="1"/>
          </p:nvPr>
        </p:nvSpPr>
        <p:spPr>
          <a:xfrm>
            <a:off x="365760" y="201168"/>
            <a:ext cx="8412480" cy="685800"/>
          </a:xfrm>
          <a:prstGeom prst="rect">
            <a:avLst/>
          </a:prstGeom>
          <a:noFill/>
          <a:ln/>
        </p:spPr>
        <p:txBody>
          <a:bodyPr wrap="square" lIns="0" tIns="0" rIns="0" bIns="0" rtlCol="0" anchor="ctr"/>
          <a:lstStyle/>
          <a:p>
            <a:pPr algn="ctr" indent="0" marL="0">
              <a:buNone/>
            </a:pPr>
            <a:r>
              <a:rPr lang="en-US" sz="3200" b="1" dirty="0">
                <a:solidFill>
                  <a:schemeClr val="tx1"/>
                </a:solidFill>
              </a:rPr>
              <a:t>Method: a four step plan</a:t>
            </a:r>
            <a:endParaRPr lang="en-US" sz="3200" dirty="0"/>
          </a:p>
        </p:txBody>
      </p:sp>
      <p:sp>
        <p:nvSpPr>
          <p:cNvPr id="4" name="card_257"/>
          <p:cNvSpPr/>
          <p:nvPr/>
        </p:nvSpPr>
        <p:spPr>
          <a:xfrm>
            <a:off x="457200" y="1188720"/>
            <a:ext cx="1828800" cy="2194560"/>
          </a:xfrm>
          <a:prstGeom prst="roundRect">
            <a:avLst>
              <a:gd name="adj" fmla="val 6000"/>
            </a:avLst>
          </a:prstGeom>
          <a:solidFill>
            <a:schemeClr val="bg2"/>
          </a:solidFill>
          <a:ln w="12700">
            <a:solidFill>
              <a:schemeClr val="bg2"/>
            </a:solidFill>
            <a:prstDash val="solid"/>
          </a:ln>
        </p:spPr>
      </p:sp>
      <p:sp>
        <p:nvSpPr>
          <p:cNvPr id="5" name="badge_258"/>
          <p:cNvSpPr/>
          <p:nvPr/>
        </p:nvSpPr>
        <p:spPr>
          <a:xfrm>
            <a:off x="1097280" y="1371600"/>
            <a:ext cx="548640" cy="54864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800" b="1" dirty="0">
                <a:solidFill>
                  <a:schemeClr val="bg1"/>
                </a:solidFill>
              </a:rPr>
              <a:t>1</a:t>
            </a:r>
            <a:endParaRPr lang="en-US" sz="1800" dirty="0"/>
          </a:p>
        </p:txBody>
      </p:sp>
      <p:sp>
        <p:nvSpPr>
          <p:cNvPr id="6" name="text_259"/>
          <p:cNvSpPr txBox="1"/>
          <p:nvPr/>
        </p:nvSpPr>
        <p:spPr>
          <a:xfrm>
            <a:off x="548640" y="2057400"/>
            <a:ext cx="1645920" cy="411480"/>
          </a:xfrm>
          <a:prstGeom prst="rect">
            <a:avLst/>
          </a:prstGeom>
          <a:noFill/>
          <a:ln/>
        </p:spPr>
        <p:txBody>
          <a:bodyPr wrap="square" lIns="0" tIns="0" rIns="0" bIns="0" rtlCol="0" anchor="t"/>
          <a:lstStyle/>
          <a:p>
            <a:pPr algn="ctr" indent="0" marL="0">
              <a:buNone/>
            </a:pPr>
            <a:r>
              <a:rPr lang="en-US" sz="1800" b="1" dirty="0">
                <a:solidFill>
                  <a:schemeClr val="tx1"/>
                </a:solidFill>
                <a:latin typeface="+mj-lt" pitchFamily="34" charset="0"/>
                <a:ea typeface="+mj-lt" pitchFamily="34" charset="-122"/>
                <a:cs typeface="+mj-lt" pitchFamily="34" charset="-120"/>
              </a:rPr>
              <a:t>Expand</a:t>
            </a:r>
            <a:endParaRPr lang="en-US" sz="1800" dirty="0"/>
          </a:p>
        </p:txBody>
      </p:sp>
      <p:sp>
        <p:nvSpPr>
          <p:cNvPr id="7" name="text_260"/>
          <p:cNvSpPr txBox="1"/>
          <p:nvPr/>
        </p:nvSpPr>
        <p:spPr>
          <a:xfrm>
            <a:off x="594360" y="2514600"/>
            <a:ext cx="1554480" cy="777240"/>
          </a:xfrm>
          <a:prstGeom prst="rect">
            <a:avLst/>
          </a:prstGeom>
          <a:noFill/>
          <a:ln/>
        </p:spPr>
        <p:txBody>
          <a:bodyPr wrap="square" lIns="0" tIns="0" rIns="0" bIns="0" rtlCol="0" anchor="t"/>
          <a:lstStyle/>
          <a:p>
            <a:pPr algn="ctr" indent="0" marL="0">
              <a:buNone/>
            </a:pPr>
            <a:r>
              <a:rPr lang="en-US" sz="1400" dirty="0">
                <a:solidFill>
                  <a:schemeClr val="tx2"/>
                </a:solidFill>
              </a:rPr>
              <a:t>Multiply out any brackets</a:t>
            </a:r>
            <a:endParaRPr lang="en-US" sz="1400" dirty="0"/>
          </a:p>
        </p:txBody>
      </p:sp>
      <p:sp>
        <p:nvSpPr>
          <p:cNvPr id="8" name="arrow_261"/>
          <p:cNvSpPr/>
          <p:nvPr/>
        </p:nvSpPr>
        <p:spPr>
          <a:xfrm>
            <a:off x="2322576" y="2194560"/>
            <a:ext cx="201168" cy="182880"/>
          </a:xfrm>
          <a:prstGeom prst="rightArrow">
            <a:avLst/>
          </a:prstGeom>
          <a:solidFill>
            <a:schemeClr val="tx2"/>
          </a:solidFill>
          <a:ln w="12700">
            <a:solidFill>
              <a:schemeClr val="tx2"/>
            </a:solidFill>
            <a:prstDash val="solid"/>
          </a:ln>
        </p:spPr>
      </p:sp>
      <p:sp>
        <p:nvSpPr>
          <p:cNvPr id="9" name="card_262"/>
          <p:cNvSpPr/>
          <p:nvPr/>
        </p:nvSpPr>
        <p:spPr>
          <a:xfrm>
            <a:off x="2560320" y="1188720"/>
            <a:ext cx="1828800" cy="2194560"/>
          </a:xfrm>
          <a:prstGeom prst="roundRect">
            <a:avLst>
              <a:gd name="adj" fmla="val 6000"/>
            </a:avLst>
          </a:prstGeom>
          <a:solidFill>
            <a:schemeClr val="bg2"/>
          </a:solidFill>
          <a:ln w="12700">
            <a:solidFill>
              <a:schemeClr val="bg2"/>
            </a:solidFill>
            <a:prstDash val="solid"/>
          </a:ln>
        </p:spPr>
      </p:sp>
      <p:sp>
        <p:nvSpPr>
          <p:cNvPr id="10" name="badge_263"/>
          <p:cNvSpPr/>
          <p:nvPr/>
        </p:nvSpPr>
        <p:spPr>
          <a:xfrm>
            <a:off x="3200400" y="1371600"/>
            <a:ext cx="548640" cy="54864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800" b="1" dirty="0">
                <a:solidFill>
                  <a:schemeClr val="bg1"/>
                </a:solidFill>
              </a:rPr>
              <a:t>2</a:t>
            </a:r>
            <a:endParaRPr lang="en-US" sz="1800" dirty="0"/>
          </a:p>
        </p:txBody>
      </p:sp>
      <p:sp>
        <p:nvSpPr>
          <p:cNvPr id="11" name="text_264"/>
          <p:cNvSpPr txBox="1"/>
          <p:nvPr/>
        </p:nvSpPr>
        <p:spPr>
          <a:xfrm>
            <a:off x="2651760" y="2057400"/>
            <a:ext cx="1645920" cy="411480"/>
          </a:xfrm>
          <a:prstGeom prst="rect">
            <a:avLst/>
          </a:prstGeom>
          <a:noFill/>
          <a:ln/>
        </p:spPr>
        <p:txBody>
          <a:bodyPr wrap="square" lIns="0" tIns="0" rIns="0" bIns="0" rtlCol="0" anchor="t"/>
          <a:lstStyle/>
          <a:p>
            <a:pPr algn="ctr" indent="0" marL="0">
              <a:buNone/>
            </a:pPr>
            <a:r>
              <a:rPr lang="en-US" sz="1800" b="1" dirty="0">
                <a:solidFill>
                  <a:schemeClr val="tx1"/>
                </a:solidFill>
                <a:latin typeface="+mj-lt" pitchFamily="34" charset="0"/>
                <a:ea typeface="+mj-lt" pitchFamily="34" charset="-122"/>
                <a:cs typeface="+mj-lt" pitchFamily="34" charset="-120"/>
              </a:rPr>
              <a:t>Collect x</a:t>
            </a:r>
            <a:endParaRPr lang="en-US" sz="1800" dirty="0"/>
          </a:p>
        </p:txBody>
      </p:sp>
      <p:sp>
        <p:nvSpPr>
          <p:cNvPr id="12" name="text_265"/>
          <p:cNvSpPr txBox="1"/>
          <p:nvPr/>
        </p:nvSpPr>
        <p:spPr>
          <a:xfrm>
            <a:off x="2697480" y="2514600"/>
            <a:ext cx="1554480" cy="777240"/>
          </a:xfrm>
          <a:prstGeom prst="rect">
            <a:avLst/>
          </a:prstGeom>
          <a:noFill/>
          <a:ln/>
        </p:spPr>
        <p:txBody>
          <a:bodyPr wrap="square" lIns="0" tIns="0" rIns="0" bIns="0" rtlCol="0" anchor="t"/>
          <a:lstStyle/>
          <a:p>
            <a:pPr algn="ctr" indent="0" marL="0">
              <a:buNone/>
            </a:pPr>
            <a:r>
              <a:rPr lang="en-US" sz="1400" dirty="0">
                <a:solidFill>
                  <a:schemeClr val="tx2"/>
                </a:solidFill>
              </a:rPr>
              <a:t>Subtract the smaller x term from both sides</a:t>
            </a:r>
            <a:endParaRPr lang="en-US" sz="1400" dirty="0"/>
          </a:p>
        </p:txBody>
      </p:sp>
      <p:sp>
        <p:nvSpPr>
          <p:cNvPr id="13" name="arrow_266"/>
          <p:cNvSpPr/>
          <p:nvPr/>
        </p:nvSpPr>
        <p:spPr>
          <a:xfrm>
            <a:off x="4425696" y="2194560"/>
            <a:ext cx="201168" cy="182880"/>
          </a:xfrm>
          <a:prstGeom prst="rightArrow">
            <a:avLst/>
          </a:prstGeom>
          <a:solidFill>
            <a:schemeClr val="tx2"/>
          </a:solidFill>
          <a:ln w="12700">
            <a:solidFill>
              <a:schemeClr val="tx2"/>
            </a:solidFill>
            <a:prstDash val="solid"/>
          </a:ln>
        </p:spPr>
      </p:sp>
      <p:sp>
        <p:nvSpPr>
          <p:cNvPr id="14" name="card_267"/>
          <p:cNvSpPr/>
          <p:nvPr/>
        </p:nvSpPr>
        <p:spPr>
          <a:xfrm>
            <a:off x="4663440" y="1188720"/>
            <a:ext cx="1828800" cy="2194560"/>
          </a:xfrm>
          <a:prstGeom prst="roundRect">
            <a:avLst>
              <a:gd name="adj" fmla="val 6000"/>
            </a:avLst>
          </a:prstGeom>
          <a:solidFill>
            <a:schemeClr val="bg2"/>
          </a:solidFill>
          <a:ln w="12700">
            <a:solidFill>
              <a:schemeClr val="bg2"/>
            </a:solidFill>
            <a:prstDash val="solid"/>
          </a:ln>
        </p:spPr>
      </p:sp>
      <p:sp>
        <p:nvSpPr>
          <p:cNvPr id="15" name="badge_268"/>
          <p:cNvSpPr/>
          <p:nvPr/>
        </p:nvSpPr>
        <p:spPr>
          <a:xfrm>
            <a:off x="5303520" y="1371600"/>
            <a:ext cx="548640" cy="54864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800" b="1" dirty="0">
                <a:solidFill>
                  <a:schemeClr val="bg1"/>
                </a:solidFill>
              </a:rPr>
              <a:t>3</a:t>
            </a:r>
            <a:endParaRPr lang="en-US" sz="1800" dirty="0"/>
          </a:p>
        </p:txBody>
      </p:sp>
      <p:sp>
        <p:nvSpPr>
          <p:cNvPr id="16" name="text_269"/>
          <p:cNvSpPr txBox="1"/>
          <p:nvPr/>
        </p:nvSpPr>
        <p:spPr>
          <a:xfrm>
            <a:off x="4754880" y="2057400"/>
            <a:ext cx="1645920" cy="411480"/>
          </a:xfrm>
          <a:prstGeom prst="rect">
            <a:avLst/>
          </a:prstGeom>
          <a:noFill/>
          <a:ln/>
        </p:spPr>
        <p:txBody>
          <a:bodyPr wrap="square" lIns="0" tIns="0" rIns="0" bIns="0" rtlCol="0" anchor="t"/>
          <a:lstStyle/>
          <a:p>
            <a:pPr algn="ctr" indent="0" marL="0">
              <a:buNone/>
            </a:pPr>
            <a:r>
              <a:rPr lang="en-US" sz="1800" b="1" dirty="0">
                <a:solidFill>
                  <a:schemeClr val="tx1"/>
                </a:solidFill>
                <a:latin typeface="+mj-lt" pitchFamily="34" charset="0"/>
                <a:ea typeface="+mj-lt" pitchFamily="34" charset="-122"/>
                <a:cs typeface="+mj-lt" pitchFamily="34" charset="-120"/>
              </a:rPr>
              <a:t>Move numbers</a:t>
            </a:r>
            <a:endParaRPr lang="en-US" sz="1800" dirty="0"/>
          </a:p>
        </p:txBody>
      </p:sp>
      <p:sp>
        <p:nvSpPr>
          <p:cNvPr id="17" name="text_270"/>
          <p:cNvSpPr txBox="1"/>
          <p:nvPr/>
        </p:nvSpPr>
        <p:spPr>
          <a:xfrm>
            <a:off x="4800600" y="2514600"/>
            <a:ext cx="1554480" cy="777240"/>
          </a:xfrm>
          <a:prstGeom prst="rect">
            <a:avLst/>
          </a:prstGeom>
          <a:noFill/>
          <a:ln/>
        </p:spPr>
        <p:txBody>
          <a:bodyPr wrap="square" lIns="0" tIns="0" rIns="0" bIns="0" rtlCol="0" anchor="t"/>
          <a:lstStyle/>
          <a:p>
            <a:pPr algn="ctr" indent="0" marL="0">
              <a:buNone/>
            </a:pPr>
            <a:r>
              <a:rPr lang="en-US" sz="1400" dirty="0">
                <a:solidFill>
                  <a:schemeClr val="tx2"/>
                </a:solidFill>
              </a:rPr>
              <a:t>Move numbers to the other side</a:t>
            </a:r>
            <a:endParaRPr lang="en-US" sz="1400" dirty="0"/>
          </a:p>
        </p:txBody>
      </p:sp>
      <p:sp>
        <p:nvSpPr>
          <p:cNvPr id="18" name="arrow_271"/>
          <p:cNvSpPr/>
          <p:nvPr/>
        </p:nvSpPr>
        <p:spPr>
          <a:xfrm>
            <a:off x="6528816" y="2194560"/>
            <a:ext cx="201168" cy="182880"/>
          </a:xfrm>
          <a:prstGeom prst="rightArrow">
            <a:avLst/>
          </a:prstGeom>
          <a:solidFill>
            <a:schemeClr val="tx2"/>
          </a:solidFill>
          <a:ln w="12700">
            <a:solidFill>
              <a:schemeClr val="tx2"/>
            </a:solidFill>
            <a:prstDash val="solid"/>
          </a:ln>
        </p:spPr>
      </p:sp>
      <p:sp>
        <p:nvSpPr>
          <p:cNvPr id="19" name="card_272"/>
          <p:cNvSpPr/>
          <p:nvPr/>
        </p:nvSpPr>
        <p:spPr>
          <a:xfrm>
            <a:off x="6766560" y="1188720"/>
            <a:ext cx="1828800" cy="2194560"/>
          </a:xfrm>
          <a:prstGeom prst="roundRect">
            <a:avLst>
              <a:gd name="adj" fmla="val 6000"/>
            </a:avLst>
          </a:prstGeom>
          <a:solidFill>
            <a:schemeClr val="bg2"/>
          </a:solidFill>
          <a:ln w="12700">
            <a:solidFill>
              <a:schemeClr val="bg2"/>
            </a:solidFill>
            <a:prstDash val="solid"/>
          </a:ln>
        </p:spPr>
      </p:sp>
      <p:sp>
        <p:nvSpPr>
          <p:cNvPr id="20" name="badge_273"/>
          <p:cNvSpPr/>
          <p:nvPr/>
        </p:nvSpPr>
        <p:spPr>
          <a:xfrm>
            <a:off x="7406640" y="1371600"/>
            <a:ext cx="548640" cy="54864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800" b="1" dirty="0">
                <a:solidFill>
                  <a:schemeClr val="bg1"/>
                </a:solidFill>
              </a:rPr>
              <a:t>4</a:t>
            </a:r>
            <a:endParaRPr lang="en-US" sz="1800" dirty="0"/>
          </a:p>
        </p:txBody>
      </p:sp>
      <p:sp>
        <p:nvSpPr>
          <p:cNvPr id="21" name="text_274"/>
          <p:cNvSpPr txBox="1"/>
          <p:nvPr/>
        </p:nvSpPr>
        <p:spPr>
          <a:xfrm>
            <a:off x="6858000" y="2057400"/>
            <a:ext cx="1645920" cy="411480"/>
          </a:xfrm>
          <a:prstGeom prst="rect">
            <a:avLst/>
          </a:prstGeom>
          <a:noFill/>
          <a:ln/>
        </p:spPr>
        <p:txBody>
          <a:bodyPr wrap="square" lIns="0" tIns="0" rIns="0" bIns="0" rtlCol="0" anchor="t"/>
          <a:lstStyle/>
          <a:p>
            <a:pPr algn="ctr" indent="0" marL="0">
              <a:buNone/>
            </a:pPr>
            <a:r>
              <a:rPr lang="en-US" sz="1800" b="1" dirty="0">
                <a:solidFill>
                  <a:schemeClr val="tx1"/>
                </a:solidFill>
                <a:latin typeface="+mj-lt" pitchFamily="34" charset="0"/>
                <a:ea typeface="+mj-lt" pitchFamily="34" charset="-122"/>
                <a:cs typeface="+mj-lt" pitchFamily="34" charset="-120"/>
              </a:rPr>
              <a:t>Divide</a:t>
            </a:r>
            <a:endParaRPr lang="en-US" sz="1800" dirty="0"/>
          </a:p>
        </p:txBody>
      </p:sp>
      <p:sp>
        <p:nvSpPr>
          <p:cNvPr id="22" name="text_275"/>
          <p:cNvSpPr txBox="1"/>
          <p:nvPr/>
        </p:nvSpPr>
        <p:spPr>
          <a:xfrm>
            <a:off x="6903720" y="2514600"/>
            <a:ext cx="1554480" cy="777240"/>
          </a:xfrm>
          <a:prstGeom prst="rect">
            <a:avLst/>
          </a:prstGeom>
          <a:noFill/>
          <a:ln/>
        </p:spPr>
        <p:txBody>
          <a:bodyPr wrap="square" lIns="0" tIns="0" rIns="0" bIns="0" rtlCol="0" anchor="t"/>
          <a:lstStyle/>
          <a:p>
            <a:pPr algn="ctr" indent="0" marL="0">
              <a:buNone/>
            </a:pPr>
            <a:r>
              <a:rPr lang="en-US" sz="1400" dirty="0">
                <a:solidFill>
                  <a:schemeClr val="tx2"/>
                </a:solidFill>
              </a:rPr>
              <a:t>Divide by the number in front of x</a:t>
            </a:r>
            <a:endParaRPr lang="en-US" sz="1400" dirty="0"/>
          </a:p>
        </p:txBody>
      </p:sp>
      <p:sp>
        <p:nvSpPr>
          <p:cNvPr id="23" name="card_276"/>
          <p:cNvSpPr/>
          <p:nvPr/>
        </p:nvSpPr>
        <p:spPr>
          <a:xfrm>
            <a:off x="457200" y="3611880"/>
            <a:ext cx="8229600" cy="822960"/>
          </a:xfrm>
          <a:prstGeom prst="roundRect">
            <a:avLst>
              <a:gd name="adj" fmla="val 13333"/>
            </a:avLst>
          </a:prstGeom>
          <a:solidFill>
            <a:schemeClr val="bg2"/>
          </a:solidFill>
          <a:ln w="12700">
            <a:solidFill>
              <a:schemeClr val="bg2"/>
            </a:solidFill>
            <a:prstDash val="solid"/>
          </a:ln>
        </p:spPr>
      </p:sp>
      <p:sp>
        <p:nvSpPr>
          <p:cNvPr id="24" name="text_277"/>
          <p:cNvSpPr txBox="1"/>
          <p:nvPr/>
        </p:nvSpPr>
        <p:spPr>
          <a:xfrm>
            <a:off x="685800" y="3611880"/>
            <a:ext cx="7772400" cy="822960"/>
          </a:xfrm>
          <a:prstGeom prst="rect">
            <a:avLst/>
          </a:prstGeom>
          <a:noFill/>
          <a:ln/>
        </p:spPr>
        <p:txBody>
          <a:bodyPr wrap="square" lIns="0" tIns="0" rIns="0" bIns="0" rtlCol="0" anchor="ctr"/>
          <a:lstStyle/>
          <a:p>
            <a:pPr indent="0" marL="0">
              <a:buNone/>
            </a:pPr>
            <a:r>
              <a:rPr lang="en-US" sz="1600" b="1" dirty="0">
                <a:solidFill>
                  <a:schemeClr val="accent2"/>
                </a:solidFill>
              </a:rPr>
              <a:t>Tip:  </a:t>
            </a:r>
            <a:pPr indent="0" marL="0">
              <a:buNone/>
            </a:pPr>
            <a:r>
              <a:rPr lang="en-US" sz="1600" dirty="0">
                <a:solidFill>
                  <a:schemeClr val="tx1"/>
                </a:solidFill>
              </a:rPr>
              <a:t>always check by substituting your answer into both sides. They must give the same value.</a:t>
            </a:r>
            <a:endParaRPr lang="en-US" sz="16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ph idx="100" type="title" hasCustomPrompt="1"/>
          </p:nvPr>
        </p:nvSpPr>
        <p:spPr>
          <a:xfrm>
            <a:off x="365760" y="201168"/>
            <a:ext cx="8412480" cy="685800"/>
          </a:xfrm>
          <a:prstGeom prst="rect">
            <a:avLst/>
          </a:prstGeom>
          <a:noFill/>
          <a:ln/>
        </p:spPr>
        <p:txBody>
          <a:bodyPr wrap="square" lIns="0" tIns="0" rIns="0" bIns="0" rtlCol="0" anchor="ctr"/>
          <a:lstStyle/>
          <a:p>
            <a:pPr algn="ctr" indent="0" marL="0">
              <a:buNone/>
            </a:pPr>
            <a:r>
              <a:rPr lang="en-US" sz="3200" b="1" dirty="0">
                <a:solidFill>
                  <a:schemeClr val="tx1"/>
                </a:solidFill>
              </a:rPr>
              <a:t>Worked example 4</a:t>
            </a:r>
            <a:endParaRPr lang="en-US" sz="3200" dirty="0"/>
          </a:p>
        </p:txBody>
      </p:sp>
      <p:sp>
        <p:nvSpPr>
          <p:cNvPr id="4" name="card_278"/>
          <p:cNvSpPr/>
          <p:nvPr/>
        </p:nvSpPr>
        <p:spPr>
          <a:xfrm>
            <a:off x="457200" y="1097280"/>
            <a:ext cx="3017520" cy="3383280"/>
          </a:xfrm>
          <a:prstGeom prst="roundRect">
            <a:avLst>
              <a:gd name="adj" fmla="val 3636"/>
            </a:avLst>
          </a:prstGeom>
          <a:solidFill>
            <a:schemeClr val="bg2"/>
          </a:solidFill>
          <a:ln w="12700">
            <a:solidFill>
              <a:schemeClr val="bg2"/>
            </a:solidFill>
            <a:prstDash val="solid"/>
          </a:ln>
        </p:spPr>
      </p:sp>
      <p:sp>
        <p:nvSpPr>
          <p:cNvPr id="5" name="text_279"/>
          <p:cNvSpPr txBox="1"/>
          <p:nvPr/>
        </p:nvSpPr>
        <p:spPr>
          <a:xfrm>
            <a:off x="685800" y="1280160"/>
            <a:ext cx="2560320" cy="320040"/>
          </a:xfrm>
          <a:prstGeom prst="rect">
            <a:avLst/>
          </a:prstGeom>
          <a:noFill/>
          <a:ln/>
        </p:spPr>
        <p:txBody>
          <a:bodyPr wrap="square" lIns="0" tIns="0" rIns="0" bIns="0" rtlCol="0" anchor="t"/>
          <a:lstStyle/>
          <a:p>
            <a:pPr indent="0" marL="0">
              <a:buNone/>
            </a:pPr>
            <a:r>
              <a:rPr lang="en-US" sz="1400" b="1" dirty="0">
                <a:solidFill>
                  <a:schemeClr val="accent5"/>
                </a:solidFill>
              </a:rPr>
              <a:t>Example 4</a:t>
            </a:r>
            <a:endParaRPr lang="en-US" sz="1400" dirty="0"/>
          </a:p>
        </p:txBody>
      </p:sp>
      <p:sp>
        <p:nvSpPr>
          <p:cNvPr id="6" name="text_280"/>
          <p:cNvSpPr txBox="1"/>
          <p:nvPr/>
        </p:nvSpPr>
        <p:spPr>
          <a:xfrm>
            <a:off x="685800" y="1645920"/>
            <a:ext cx="2560320" cy="320040"/>
          </a:xfrm>
          <a:prstGeom prst="rect">
            <a:avLst/>
          </a:prstGeom>
          <a:noFill/>
          <a:ln/>
        </p:spPr>
        <p:txBody>
          <a:bodyPr wrap="square" lIns="0" tIns="0" rIns="0" bIns="0" rtlCol="0" anchor="t"/>
          <a:lstStyle/>
          <a:p>
            <a:pPr indent="0" marL="0">
              <a:buNone/>
            </a:pPr>
            <a:r>
              <a:rPr lang="en-US" sz="1600" dirty="0">
                <a:solidFill>
                  <a:schemeClr val="tx2"/>
                </a:solidFill>
              </a:rPr>
              <a:t>Solve</a:t>
            </a:r>
            <a:endParaRPr lang="en-US" sz="1600" dirty="0"/>
          </a:p>
        </p:txBody>
      </p:sp>
      <p:sp>
        <p:nvSpPr>
          <p:cNvPr id="7" name="text_281"/>
          <p:cNvSpPr txBox="1"/>
          <p:nvPr/>
        </p:nvSpPr>
        <p:spPr>
          <a:xfrm>
            <a:off x="685800" y="2011680"/>
            <a:ext cx="2560320" cy="822960"/>
          </a:xfrm>
          <a:prstGeom prst="rect">
            <a:avLst/>
          </a:prstGeom>
          <a:noFill/>
          <a:ln/>
        </p:spPr>
        <p:txBody>
          <a:bodyPr wrap="square" lIns="0" tIns="0" rIns="0" bIns="0" rtlCol="0" anchor="ctr"/>
          <a:lstStyle/>
          <a:p>
            <a:pPr indent="0" marL="0">
              <a:buNone/>
            </a:pPr>
            <a:r>
              <a:rPr lang="en-US" sz="2600" b="1" dirty="0">
                <a:solidFill>
                  <a:schemeClr val="tx1"/>
                </a:solidFill>
                <a:latin typeface="+mj-lt" pitchFamily="34" charset="0"/>
                <a:ea typeface="+mj-lt" pitchFamily="34" charset="-122"/>
                <a:cs typeface="+mj-lt" pitchFamily="34" charset="-120"/>
              </a:rPr>
              <a:t>3(x + 4) = 27</a:t>
            </a:r>
            <a:endParaRPr lang="en-US" sz="2600" dirty="0"/>
          </a:p>
        </p:txBody>
      </p:sp>
      <p:sp>
        <p:nvSpPr>
          <p:cNvPr id="8" name="check_282"/>
          <p:cNvSpPr/>
          <p:nvPr/>
        </p:nvSpPr>
        <p:spPr>
          <a:xfrm>
            <a:off x="640080" y="3429000"/>
            <a:ext cx="2651760" cy="868680"/>
          </a:xfrm>
          <a:prstGeom prst="roundRect">
            <a:avLst>
              <a:gd name="adj" fmla="val 10526"/>
            </a:avLst>
          </a:prstGeom>
          <a:solidFill>
            <a:schemeClr val="bg1"/>
          </a:solidFill>
          <a:ln w="12700">
            <a:solidFill>
              <a:schemeClr val="bg1"/>
            </a:solidFill>
            <a:prstDash val="solid"/>
          </a:ln>
        </p:spPr>
      </p:sp>
      <p:sp>
        <p:nvSpPr>
          <p:cNvPr id="9" name="text_283"/>
          <p:cNvSpPr txBox="1"/>
          <p:nvPr/>
        </p:nvSpPr>
        <p:spPr>
          <a:xfrm>
            <a:off x="777240" y="3493008"/>
            <a:ext cx="2377440" cy="731520"/>
          </a:xfrm>
          <a:prstGeom prst="rect">
            <a:avLst/>
          </a:prstGeom>
          <a:noFill/>
          <a:ln/>
        </p:spPr>
        <p:txBody>
          <a:bodyPr wrap="square" lIns="0" tIns="0" rIns="0" bIns="0" rtlCol="0" anchor="ctr"/>
          <a:lstStyle/>
          <a:p>
            <a:pPr indent="0" marL="0">
              <a:buNone/>
            </a:pPr>
            <a:r>
              <a:rPr lang="en-US" sz="1400" b="1" dirty="0">
                <a:solidFill>
                  <a:schemeClr val="accent2"/>
                </a:solidFill>
              </a:rPr>
              <a:t>Check</a:t>
            </a:r>
            <a:endParaRPr lang="en-US" sz="1400" dirty="0"/>
          </a:p>
          <a:p>
            <a:pPr indent="0" marL="0">
              <a:buNone/>
            </a:pPr>
            <a:r>
              <a:rPr lang="en-US" sz="1400" dirty="0">
                <a:solidFill>
                  <a:schemeClr val="tx1"/>
                </a:solidFill>
              </a:rPr>
              <a:t>3 × (5 + 4) = 3 × 9 = 27</a:t>
            </a:r>
            <a:endParaRPr lang="en-US" sz="1400" dirty="0"/>
          </a:p>
        </p:txBody>
      </p:sp>
      <p:sp>
        <p:nvSpPr>
          <p:cNvPr id="10" name="badge_284"/>
          <p:cNvSpPr/>
          <p:nvPr/>
        </p:nvSpPr>
        <p:spPr>
          <a:xfrm>
            <a:off x="3749040" y="1417320"/>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11" name="text_285"/>
          <p:cNvSpPr txBox="1"/>
          <p:nvPr/>
        </p:nvSpPr>
        <p:spPr>
          <a:xfrm>
            <a:off x="4251960" y="1234440"/>
            <a:ext cx="2331720" cy="731520"/>
          </a:xfrm>
          <a:prstGeom prst="rect">
            <a:avLst/>
          </a:prstGeom>
          <a:noFill/>
          <a:ln/>
        </p:spPr>
        <p:txBody>
          <a:bodyPr wrap="square" lIns="0" tIns="0" rIns="0" bIns="0" rtlCol="0" anchor="ctr"/>
          <a:lstStyle/>
          <a:p>
            <a:pPr indent="0" marL="0">
              <a:buNone/>
            </a:pPr>
            <a:r>
              <a:rPr lang="en-US" sz="2200" dirty="0">
                <a:solidFill>
                  <a:schemeClr val="tx1"/>
                </a:solidFill>
              </a:rPr>
              <a:t>3(x + 4) = 27</a:t>
            </a:r>
            <a:endParaRPr lang="en-US" sz="2200" dirty="0"/>
          </a:p>
        </p:txBody>
      </p:sp>
      <p:sp>
        <p:nvSpPr>
          <p:cNvPr id="12" name="text_286"/>
          <p:cNvSpPr txBox="1"/>
          <p:nvPr/>
        </p:nvSpPr>
        <p:spPr>
          <a:xfrm>
            <a:off x="6675120" y="1234440"/>
            <a:ext cx="2011680" cy="731520"/>
          </a:xfrm>
          <a:prstGeom prst="rect">
            <a:avLst/>
          </a:prstGeom>
          <a:noFill/>
          <a:ln/>
        </p:spPr>
        <p:txBody>
          <a:bodyPr wrap="square" lIns="0" tIns="0" rIns="0" bIns="0" rtlCol="0" anchor="ctr"/>
          <a:lstStyle/>
          <a:p>
            <a:pPr indent="0" marL="0">
              <a:buNone/>
            </a:pPr>
            <a:r>
              <a:rPr lang="en-US" sz="1400" i="1" dirty="0">
                <a:solidFill>
                  <a:schemeClr val="accent2"/>
                </a:solidFill>
              </a:rPr>
              <a:t>Write the equation</a:t>
            </a:r>
            <a:endParaRPr lang="en-US" sz="1400" dirty="0"/>
          </a:p>
        </p:txBody>
      </p:sp>
      <p:sp>
        <p:nvSpPr>
          <p:cNvPr id="13" name="badge_287"/>
          <p:cNvSpPr/>
          <p:nvPr/>
        </p:nvSpPr>
        <p:spPr>
          <a:xfrm>
            <a:off x="3749040" y="2148840"/>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14" name="text_288"/>
          <p:cNvSpPr txBox="1"/>
          <p:nvPr/>
        </p:nvSpPr>
        <p:spPr>
          <a:xfrm>
            <a:off x="4251960" y="1965960"/>
            <a:ext cx="2331720" cy="731520"/>
          </a:xfrm>
          <a:prstGeom prst="rect">
            <a:avLst/>
          </a:prstGeom>
          <a:noFill/>
          <a:ln/>
        </p:spPr>
        <p:txBody>
          <a:bodyPr wrap="square" lIns="0" tIns="0" rIns="0" bIns="0" rtlCol="0" anchor="ctr"/>
          <a:lstStyle/>
          <a:p>
            <a:pPr indent="0" marL="0">
              <a:buNone/>
            </a:pPr>
            <a:r>
              <a:rPr lang="en-US" sz="2200" dirty="0">
                <a:solidFill>
                  <a:schemeClr val="tx1"/>
                </a:solidFill>
              </a:rPr>
              <a:t>3x + 12 = 27</a:t>
            </a:r>
            <a:endParaRPr lang="en-US" sz="2200" dirty="0"/>
          </a:p>
        </p:txBody>
      </p:sp>
      <p:sp>
        <p:nvSpPr>
          <p:cNvPr id="15" name="text_289"/>
          <p:cNvSpPr txBox="1"/>
          <p:nvPr/>
        </p:nvSpPr>
        <p:spPr>
          <a:xfrm>
            <a:off x="6675120" y="1965960"/>
            <a:ext cx="2011680" cy="731520"/>
          </a:xfrm>
          <a:prstGeom prst="rect">
            <a:avLst/>
          </a:prstGeom>
          <a:noFill/>
          <a:ln/>
        </p:spPr>
        <p:txBody>
          <a:bodyPr wrap="square" lIns="0" tIns="0" rIns="0" bIns="0" rtlCol="0" anchor="ctr"/>
          <a:lstStyle/>
          <a:p>
            <a:pPr indent="0" marL="0">
              <a:buNone/>
            </a:pPr>
            <a:r>
              <a:rPr lang="en-US" sz="1400" i="1" dirty="0">
                <a:solidFill>
                  <a:schemeClr val="accent2"/>
                </a:solidFill>
              </a:rPr>
              <a:t>Expand the bracket</a:t>
            </a:r>
            <a:endParaRPr lang="en-US" sz="1400" dirty="0"/>
          </a:p>
        </p:txBody>
      </p:sp>
      <p:sp>
        <p:nvSpPr>
          <p:cNvPr id="16" name="badge_290"/>
          <p:cNvSpPr/>
          <p:nvPr/>
        </p:nvSpPr>
        <p:spPr>
          <a:xfrm>
            <a:off x="3749040" y="2880360"/>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17" name="text_291"/>
          <p:cNvSpPr txBox="1"/>
          <p:nvPr/>
        </p:nvSpPr>
        <p:spPr>
          <a:xfrm>
            <a:off x="4251960" y="2697480"/>
            <a:ext cx="2331720" cy="731520"/>
          </a:xfrm>
          <a:prstGeom prst="rect">
            <a:avLst/>
          </a:prstGeom>
          <a:noFill/>
          <a:ln/>
        </p:spPr>
        <p:txBody>
          <a:bodyPr wrap="square" lIns="0" tIns="0" rIns="0" bIns="0" rtlCol="0" anchor="ctr"/>
          <a:lstStyle/>
          <a:p>
            <a:pPr indent="0" marL="0">
              <a:buNone/>
            </a:pPr>
            <a:r>
              <a:rPr lang="en-US" sz="2200" dirty="0">
                <a:solidFill>
                  <a:schemeClr val="tx1"/>
                </a:solidFill>
              </a:rPr>
              <a:t>3x = 15</a:t>
            </a:r>
            <a:endParaRPr lang="en-US" sz="2200" dirty="0"/>
          </a:p>
        </p:txBody>
      </p:sp>
      <p:sp>
        <p:nvSpPr>
          <p:cNvPr id="18" name="text_292"/>
          <p:cNvSpPr txBox="1"/>
          <p:nvPr/>
        </p:nvSpPr>
        <p:spPr>
          <a:xfrm>
            <a:off x="6675120" y="2697480"/>
            <a:ext cx="2011680" cy="731520"/>
          </a:xfrm>
          <a:prstGeom prst="rect">
            <a:avLst/>
          </a:prstGeom>
          <a:noFill/>
          <a:ln/>
        </p:spPr>
        <p:txBody>
          <a:bodyPr wrap="square" lIns="0" tIns="0" rIns="0" bIns="0" rtlCol="0" anchor="ctr"/>
          <a:lstStyle/>
          <a:p>
            <a:pPr indent="0" marL="0">
              <a:buNone/>
            </a:pPr>
            <a:r>
              <a:rPr lang="en-US" sz="1400" i="1" dirty="0">
                <a:solidFill>
                  <a:schemeClr val="accent2"/>
                </a:solidFill>
              </a:rPr>
              <a:t>Subtract 12 from both sides</a:t>
            </a:r>
            <a:endParaRPr lang="en-US" sz="1400" dirty="0"/>
          </a:p>
        </p:txBody>
      </p:sp>
      <p:sp>
        <p:nvSpPr>
          <p:cNvPr id="19" name="badge_293"/>
          <p:cNvSpPr/>
          <p:nvPr/>
        </p:nvSpPr>
        <p:spPr>
          <a:xfrm>
            <a:off x="3749040" y="3611880"/>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4</a:t>
            </a:r>
            <a:endParaRPr lang="en-US" sz="1400" dirty="0"/>
          </a:p>
        </p:txBody>
      </p:sp>
      <p:sp>
        <p:nvSpPr>
          <p:cNvPr id="20" name="text_294"/>
          <p:cNvSpPr txBox="1"/>
          <p:nvPr/>
        </p:nvSpPr>
        <p:spPr>
          <a:xfrm>
            <a:off x="4251960" y="3429000"/>
            <a:ext cx="2331720" cy="731520"/>
          </a:xfrm>
          <a:prstGeom prst="rect">
            <a:avLst/>
          </a:prstGeom>
          <a:noFill/>
          <a:ln/>
        </p:spPr>
        <p:txBody>
          <a:bodyPr wrap="square" lIns="0" tIns="0" rIns="0" bIns="0" rtlCol="0" anchor="ctr"/>
          <a:lstStyle/>
          <a:p>
            <a:pPr indent="0" marL="0">
              <a:buNone/>
            </a:pPr>
            <a:r>
              <a:rPr lang="en-US" sz="2200" b="1" dirty="0">
                <a:solidFill>
                  <a:schemeClr val="accent1"/>
                </a:solidFill>
              </a:rPr>
              <a:t>x = 5</a:t>
            </a:r>
            <a:endParaRPr lang="en-US" sz="2200" dirty="0"/>
          </a:p>
        </p:txBody>
      </p:sp>
      <p:sp>
        <p:nvSpPr>
          <p:cNvPr id="21" name="text_295"/>
          <p:cNvSpPr txBox="1"/>
          <p:nvPr/>
        </p:nvSpPr>
        <p:spPr>
          <a:xfrm>
            <a:off x="6675120" y="3429000"/>
            <a:ext cx="2011680" cy="731520"/>
          </a:xfrm>
          <a:prstGeom prst="rect">
            <a:avLst/>
          </a:prstGeom>
          <a:noFill/>
          <a:ln/>
        </p:spPr>
        <p:txBody>
          <a:bodyPr wrap="square" lIns="0" tIns="0" rIns="0" bIns="0" rtlCol="0" anchor="ctr"/>
          <a:lstStyle/>
          <a:p>
            <a:pPr indent="0" marL="0">
              <a:buNone/>
            </a:pPr>
            <a:r>
              <a:rPr lang="en-US" sz="1400" i="1" dirty="0">
                <a:solidFill>
                  <a:schemeClr val="accent2"/>
                </a:solidFill>
              </a:rPr>
              <a:t>Divide both sides by 3</a:t>
            </a:r>
            <a:endParaRPr lang="en-US" sz="14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p:nvPr>
            <p:ph idx="100" type="title" hasCustomPrompt="1"/>
          </p:nvPr>
        </p:nvSpPr>
        <p:spPr>
          <a:xfrm>
            <a:off x="365760" y="201168"/>
            <a:ext cx="8412480" cy="685800"/>
          </a:xfrm>
          <a:prstGeom prst="rect">
            <a:avLst/>
          </a:prstGeom>
          <a:noFill/>
          <a:ln/>
        </p:spPr>
        <p:txBody>
          <a:bodyPr wrap="square" lIns="0" tIns="0" rIns="0" bIns="0" rtlCol="0" anchor="ctr"/>
          <a:lstStyle/>
          <a:p>
            <a:pPr algn="ctr" indent="0" marL="0">
              <a:buNone/>
            </a:pPr>
            <a:r>
              <a:rPr lang="en-US" sz="3200" b="1" dirty="0">
                <a:solidFill>
                  <a:schemeClr val="tx1"/>
                </a:solidFill>
              </a:rPr>
              <a:t>Worked example 5</a:t>
            </a:r>
            <a:endParaRPr lang="en-US" sz="3200" dirty="0"/>
          </a:p>
        </p:txBody>
      </p:sp>
      <p:sp>
        <p:nvSpPr>
          <p:cNvPr id="4" name="card_296"/>
          <p:cNvSpPr/>
          <p:nvPr/>
        </p:nvSpPr>
        <p:spPr>
          <a:xfrm>
            <a:off x="457200" y="1097280"/>
            <a:ext cx="3017520" cy="3383280"/>
          </a:xfrm>
          <a:prstGeom prst="roundRect">
            <a:avLst>
              <a:gd name="adj" fmla="val 3636"/>
            </a:avLst>
          </a:prstGeom>
          <a:solidFill>
            <a:schemeClr val="bg2"/>
          </a:solidFill>
          <a:ln w="12700">
            <a:solidFill>
              <a:schemeClr val="bg2"/>
            </a:solidFill>
            <a:prstDash val="solid"/>
          </a:ln>
        </p:spPr>
      </p:sp>
      <p:sp>
        <p:nvSpPr>
          <p:cNvPr id="5" name="text_297"/>
          <p:cNvSpPr txBox="1"/>
          <p:nvPr/>
        </p:nvSpPr>
        <p:spPr>
          <a:xfrm>
            <a:off x="685800" y="1280160"/>
            <a:ext cx="2560320" cy="320040"/>
          </a:xfrm>
          <a:prstGeom prst="rect">
            <a:avLst/>
          </a:prstGeom>
          <a:noFill/>
          <a:ln/>
        </p:spPr>
        <p:txBody>
          <a:bodyPr wrap="square" lIns="0" tIns="0" rIns="0" bIns="0" rtlCol="0" anchor="t"/>
          <a:lstStyle/>
          <a:p>
            <a:pPr indent="0" marL="0">
              <a:buNone/>
            </a:pPr>
            <a:r>
              <a:rPr lang="en-US" sz="1400" b="1" dirty="0">
                <a:solidFill>
                  <a:schemeClr val="accent5"/>
                </a:solidFill>
              </a:rPr>
              <a:t>Example 5</a:t>
            </a:r>
            <a:endParaRPr lang="en-US" sz="1400" dirty="0"/>
          </a:p>
        </p:txBody>
      </p:sp>
      <p:sp>
        <p:nvSpPr>
          <p:cNvPr id="6" name="text_298"/>
          <p:cNvSpPr txBox="1"/>
          <p:nvPr/>
        </p:nvSpPr>
        <p:spPr>
          <a:xfrm>
            <a:off x="685800" y="1645920"/>
            <a:ext cx="2560320" cy="320040"/>
          </a:xfrm>
          <a:prstGeom prst="rect">
            <a:avLst/>
          </a:prstGeom>
          <a:noFill/>
          <a:ln/>
        </p:spPr>
        <p:txBody>
          <a:bodyPr wrap="square" lIns="0" tIns="0" rIns="0" bIns="0" rtlCol="0" anchor="t"/>
          <a:lstStyle/>
          <a:p>
            <a:pPr indent="0" marL="0">
              <a:buNone/>
            </a:pPr>
            <a:r>
              <a:rPr lang="en-US" sz="1600" dirty="0">
                <a:solidFill>
                  <a:schemeClr val="tx2"/>
                </a:solidFill>
              </a:rPr>
              <a:t>Solve</a:t>
            </a:r>
            <a:endParaRPr lang="en-US" sz="1600" dirty="0"/>
          </a:p>
        </p:txBody>
      </p:sp>
      <p:sp>
        <p:nvSpPr>
          <p:cNvPr id="7" name="text_299"/>
          <p:cNvSpPr txBox="1"/>
          <p:nvPr/>
        </p:nvSpPr>
        <p:spPr>
          <a:xfrm>
            <a:off x="685800" y="2011680"/>
            <a:ext cx="2560320" cy="822960"/>
          </a:xfrm>
          <a:prstGeom prst="rect">
            <a:avLst/>
          </a:prstGeom>
          <a:noFill/>
          <a:ln/>
        </p:spPr>
        <p:txBody>
          <a:bodyPr wrap="square" lIns="0" tIns="0" rIns="0" bIns="0" rtlCol="0" anchor="ctr"/>
          <a:lstStyle/>
          <a:p>
            <a:pPr indent="0" marL="0">
              <a:buNone/>
            </a:pPr>
            <a:r>
              <a:rPr lang="en-US" sz="2600" b="1" dirty="0">
                <a:solidFill>
                  <a:schemeClr val="tx1"/>
                </a:solidFill>
                <a:latin typeface="+mj-lt" pitchFamily="34" charset="0"/>
                <a:ea typeface="+mj-lt" pitchFamily="34" charset="-122"/>
                <a:cs typeface="+mj-lt" pitchFamily="34" charset="-120"/>
              </a:rPr>
              <a:t>5x + 3 = 2x + 21</a:t>
            </a:r>
            <a:endParaRPr lang="en-US" sz="2600" dirty="0"/>
          </a:p>
        </p:txBody>
      </p:sp>
      <p:sp>
        <p:nvSpPr>
          <p:cNvPr id="8" name="check_300"/>
          <p:cNvSpPr/>
          <p:nvPr/>
        </p:nvSpPr>
        <p:spPr>
          <a:xfrm>
            <a:off x="640080" y="3429000"/>
            <a:ext cx="2651760" cy="868680"/>
          </a:xfrm>
          <a:prstGeom prst="roundRect">
            <a:avLst>
              <a:gd name="adj" fmla="val 10526"/>
            </a:avLst>
          </a:prstGeom>
          <a:solidFill>
            <a:schemeClr val="bg1"/>
          </a:solidFill>
          <a:ln w="12700">
            <a:solidFill>
              <a:schemeClr val="bg1"/>
            </a:solidFill>
            <a:prstDash val="solid"/>
          </a:ln>
        </p:spPr>
      </p:sp>
      <p:sp>
        <p:nvSpPr>
          <p:cNvPr id="9" name="text_301"/>
          <p:cNvSpPr txBox="1"/>
          <p:nvPr/>
        </p:nvSpPr>
        <p:spPr>
          <a:xfrm>
            <a:off x="777240" y="3493008"/>
            <a:ext cx="2377440" cy="731520"/>
          </a:xfrm>
          <a:prstGeom prst="rect">
            <a:avLst/>
          </a:prstGeom>
          <a:noFill/>
          <a:ln/>
        </p:spPr>
        <p:txBody>
          <a:bodyPr wrap="square" lIns="0" tIns="0" rIns="0" bIns="0" rtlCol="0" anchor="ctr"/>
          <a:lstStyle/>
          <a:p>
            <a:pPr indent="0" marL="0">
              <a:buNone/>
            </a:pPr>
            <a:r>
              <a:rPr lang="en-US" sz="1400" b="1" dirty="0">
                <a:solidFill>
                  <a:schemeClr val="accent2"/>
                </a:solidFill>
              </a:rPr>
              <a:t>Check</a:t>
            </a:r>
            <a:endParaRPr lang="en-US" sz="1400" dirty="0"/>
          </a:p>
          <a:p>
            <a:pPr indent="0" marL="0">
              <a:buNone/>
            </a:pPr>
            <a:r>
              <a:rPr lang="en-US" sz="1400" dirty="0">
                <a:solidFill>
                  <a:schemeClr val="tx1"/>
                </a:solidFill>
              </a:rPr>
              <a:t>Left: 30 + 3 = 33</a:t>
            </a:r>
            <a:endParaRPr lang="en-US" sz="1400" dirty="0"/>
          </a:p>
          <a:p>
            <a:pPr indent="0" marL="0">
              <a:buNone/>
            </a:pPr>
            <a:r>
              <a:rPr lang="en-US" sz="1400" dirty="0">
                <a:solidFill>
                  <a:schemeClr val="tx1"/>
                </a:solidFill>
              </a:rPr>
              <a:t>Right: 12 + 21 = 33</a:t>
            </a:r>
            <a:endParaRPr lang="en-US" sz="1400" dirty="0"/>
          </a:p>
        </p:txBody>
      </p:sp>
      <p:sp>
        <p:nvSpPr>
          <p:cNvPr id="10" name="badge_302"/>
          <p:cNvSpPr/>
          <p:nvPr/>
        </p:nvSpPr>
        <p:spPr>
          <a:xfrm>
            <a:off x="3749040" y="1417320"/>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11" name="text_303"/>
          <p:cNvSpPr txBox="1"/>
          <p:nvPr/>
        </p:nvSpPr>
        <p:spPr>
          <a:xfrm>
            <a:off x="4251960" y="1234440"/>
            <a:ext cx="2331720" cy="731520"/>
          </a:xfrm>
          <a:prstGeom prst="rect">
            <a:avLst/>
          </a:prstGeom>
          <a:noFill/>
          <a:ln/>
        </p:spPr>
        <p:txBody>
          <a:bodyPr wrap="square" lIns="0" tIns="0" rIns="0" bIns="0" rtlCol="0" anchor="ctr"/>
          <a:lstStyle/>
          <a:p>
            <a:pPr indent="0" marL="0">
              <a:buNone/>
            </a:pPr>
            <a:r>
              <a:rPr lang="en-US" sz="2200" dirty="0">
                <a:solidFill>
                  <a:schemeClr val="tx1"/>
                </a:solidFill>
              </a:rPr>
              <a:t>5x + 3 = 2x + 21</a:t>
            </a:r>
            <a:endParaRPr lang="en-US" sz="2200" dirty="0"/>
          </a:p>
        </p:txBody>
      </p:sp>
      <p:sp>
        <p:nvSpPr>
          <p:cNvPr id="12" name="text_304"/>
          <p:cNvSpPr txBox="1"/>
          <p:nvPr/>
        </p:nvSpPr>
        <p:spPr>
          <a:xfrm>
            <a:off x="6675120" y="1234440"/>
            <a:ext cx="2011680" cy="731520"/>
          </a:xfrm>
          <a:prstGeom prst="rect">
            <a:avLst/>
          </a:prstGeom>
          <a:noFill/>
          <a:ln/>
        </p:spPr>
        <p:txBody>
          <a:bodyPr wrap="square" lIns="0" tIns="0" rIns="0" bIns="0" rtlCol="0" anchor="ctr"/>
          <a:lstStyle/>
          <a:p>
            <a:pPr indent="0" marL="0">
              <a:buNone/>
            </a:pPr>
            <a:r>
              <a:rPr lang="en-US" sz="1400" i="1" dirty="0">
                <a:solidFill>
                  <a:schemeClr val="accent2"/>
                </a:solidFill>
              </a:rPr>
              <a:t>Write the equation</a:t>
            </a:r>
            <a:endParaRPr lang="en-US" sz="1400" dirty="0"/>
          </a:p>
        </p:txBody>
      </p:sp>
      <p:sp>
        <p:nvSpPr>
          <p:cNvPr id="13" name="badge_305"/>
          <p:cNvSpPr/>
          <p:nvPr/>
        </p:nvSpPr>
        <p:spPr>
          <a:xfrm>
            <a:off x="3749040" y="2148840"/>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14" name="text_306"/>
          <p:cNvSpPr txBox="1"/>
          <p:nvPr/>
        </p:nvSpPr>
        <p:spPr>
          <a:xfrm>
            <a:off x="4251960" y="1965960"/>
            <a:ext cx="2331720" cy="731520"/>
          </a:xfrm>
          <a:prstGeom prst="rect">
            <a:avLst/>
          </a:prstGeom>
          <a:noFill/>
          <a:ln/>
        </p:spPr>
        <p:txBody>
          <a:bodyPr wrap="square" lIns="0" tIns="0" rIns="0" bIns="0" rtlCol="0" anchor="ctr"/>
          <a:lstStyle/>
          <a:p>
            <a:pPr indent="0" marL="0">
              <a:buNone/>
            </a:pPr>
            <a:r>
              <a:rPr lang="en-US" sz="2200" dirty="0">
                <a:solidFill>
                  <a:schemeClr val="tx1"/>
                </a:solidFill>
              </a:rPr>
              <a:t>3x + 3 = 21</a:t>
            </a:r>
            <a:endParaRPr lang="en-US" sz="2200" dirty="0"/>
          </a:p>
        </p:txBody>
      </p:sp>
      <p:sp>
        <p:nvSpPr>
          <p:cNvPr id="15" name="text_307"/>
          <p:cNvSpPr txBox="1"/>
          <p:nvPr/>
        </p:nvSpPr>
        <p:spPr>
          <a:xfrm>
            <a:off x="6675120" y="1965960"/>
            <a:ext cx="2011680" cy="731520"/>
          </a:xfrm>
          <a:prstGeom prst="rect">
            <a:avLst/>
          </a:prstGeom>
          <a:noFill/>
          <a:ln/>
        </p:spPr>
        <p:txBody>
          <a:bodyPr wrap="square" lIns="0" tIns="0" rIns="0" bIns="0" rtlCol="0" anchor="ctr"/>
          <a:lstStyle/>
          <a:p>
            <a:pPr indent="0" marL="0">
              <a:buNone/>
            </a:pPr>
            <a:r>
              <a:rPr lang="en-US" sz="1400" i="1" dirty="0">
                <a:solidFill>
                  <a:schemeClr val="accent2"/>
                </a:solidFill>
              </a:rPr>
              <a:t>Subtract 2x from both sides</a:t>
            </a:r>
            <a:endParaRPr lang="en-US" sz="1400" dirty="0"/>
          </a:p>
        </p:txBody>
      </p:sp>
      <p:sp>
        <p:nvSpPr>
          <p:cNvPr id="16" name="badge_308"/>
          <p:cNvSpPr/>
          <p:nvPr/>
        </p:nvSpPr>
        <p:spPr>
          <a:xfrm>
            <a:off x="3749040" y="2880360"/>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17" name="text_309"/>
          <p:cNvSpPr txBox="1"/>
          <p:nvPr/>
        </p:nvSpPr>
        <p:spPr>
          <a:xfrm>
            <a:off x="4251960" y="2697480"/>
            <a:ext cx="2331720" cy="731520"/>
          </a:xfrm>
          <a:prstGeom prst="rect">
            <a:avLst/>
          </a:prstGeom>
          <a:noFill/>
          <a:ln/>
        </p:spPr>
        <p:txBody>
          <a:bodyPr wrap="square" lIns="0" tIns="0" rIns="0" bIns="0" rtlCol="0" anchor="ctr"/>
          <a:lstStyle/>
          <a:p>
            <a:pPr indent="0" marL="0">
              <a:buNone/>
            </a:pPr>
            <a:r>
              <a:rPr lang="en-US" sz="2200" dirty="0">
                <a:solidFill>
                  <a:schemeClr val="tx1"/>
                </a:solidFill>
              </a:rPr>
              <a:t>3x = 18</a:t>
            </a:r>
            <a:endParaRPr lang="en-US" sz="2200" dirty="0"/>
          </a:p>
        </p:txBody>
      </p:sp>
      <p:sp>
        <p:nvSpPr>
          <p:cNvPr id="18" name="text_310"/>
          <p:cNvSpPr txBox="1"/>
          <p:nvPr/>
        </p:nvSpPr>
        <p:spPr>
          <a:xfrm>
            <a:off x="6675120" y="2697480"/>
            <a:ext cx="2011680" cy="731520"/>
          </a:xfrm>
          <a:prstGeom prst="rect">
            <a:avLst/>
          </a:prstGeom>
          <a:noFill/>
          <a:ln/>
        </p:spPr>
        <p:txBody>
          <a:bodyPr wrap="square" lIns="0" tIns="0" rIns="0" bIns="0" rtlCol="0" anchor="ctr"/>
          <a:lstStyle/>
          <a:p>
            <a:pPr indent="0" marL="0">
              <a:buNone/>
            </a:pPr>
            <a:r>
              <a:rPr lang="en-US" sz="1400" i="1" dirty="0">
                <a:solidFill>
                  <a:schemeClr val="accent2"/>
                </a:solidFill>
              </a:rPr>
              <a:t>Subtract 3 from both sides</a:t>
            </a:r>
            <a:endParaRPr lang="en-US" sz="1400" dirty="0"/>
          </a:p>
        </p:txBody>
      </p:sp>
      <p:sp>
        <p:nvSpPr>
          <p:cNvPr id="19" name="badge_311"/>
          <p:cNvSpPr/>
          <p:nvPr/>
        </p:nvSpPr>
        <p:spPr>
          <a:xfrm>
            <a:off x="3749040" y="3611880"/>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4</a:t>
            </a:r>
            <a:endParaRPr lang="en-US" sz="1400" dirty="0"/>
          </a:p>
        </p:txBody>
      </p:sp>
      <p:sp>
        <p:nvSpPr>
          <p:cNvPr id="20" name="text_312"/>
          <p:cNvSpPr txBox="1"/>
          <p:nvPr/>
        </p:nvSpPr>
        <p:spPr>
          <a:xfrm>
            <a:off x="4251960" y="3429000"/>
            <a:ext cx="2331720" cy="731520"/>
          </a:xfrm>
          <a:prstGeom prst="rect">
            <a:avLst/>
          </a:prstGeom>
          <a:noFill/>
          <a:ln/>
        </p:spPr>
        <p:txBody>
          <a:bodyPr wrap="square" lIns="0" tIns="0" rIns="0" bIns="0" rtlCol="0" anchor="ctr"/>
          <a:lstStyle/>
          <a:p>
            <a:pPr indent="0" marL="0">
              <a:buNone/>
            </a:pPr>
            <a:r>
              <a:rPr lang="en-US" sz="2200" b="1" dirty="0">
                <a:solidFill>
                  <a:schemeClr val="accent1"/>
                </a:solidFill>
              </a:rPr>
              <a:t>x = 6</a:t>
            </a:r>
            <a:endParaRPr lang="en-US" sz="2200" dirty="0"/>
          </a:p>
        </p:txBody>
      </p:sp>
      <p:sp>
        <p:nvSpPr>
          <p:cNvPr id="21" name="text_313"/>
          <p:cNvSpPr txBox="1"/>
          <p:nvPr/>
        </p:nvSpPr>
        <p:spPr>
          <a:xfrm>
            <a:off x="6675120" y="3429000"/>
            <a:ext cx="2011680" cy="731520"/>
          </a:xfrm>
          <a:prstGeom prst="rect">
            <a:avLst/>
          </a:prstGeom>
          <a:noFill/>
          <a:ln/>
        </p:spPr>
        <p:txBody>
          <a:bodyPr wrap="square" lIns="0" tIns="0" rIns="0" bIns="0" rtlCol="0" anchor="ctr"/>
          <a:lstStyle/>
          <a:p>
            <a:pPr indent="0" marL="0">
              <a:buNone/>
            </a:pPr>
            <a:r>
              <a:rPr lang="en-US" sz="1400" i="1" dirty="0">
                <a:solidFill>
                  <a:schemeClr val="accent2"/>
                </a:solidFill>
              </a:rPr>
              <a:t>Divide both sides by 3</a:t>
            </a:r>
            <a:endParaRPr lang="en-US" sz="14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ph idx="100" type="title" hasCustomPrompt="1"/>
          </p:nvPr>
        </p:nvSpPr>
        <p:spPr>
          <a:xfrm>
            <a:off x="365760" y="201168"/>
            <a:ext cx="8412480" cy="685800"/>
          </a:xfrm>
          <a:prstGeom prst="rect">
            <a:avLst/>
          </a:prstGeom>
          <a:noFill/>
          <a:ln/>
        </p:spPr>
        <p:txBody>
          <a:bodyPr wrap="square" lIns="0" tIns="0" rIns="0" bIns="0" rtlCol="0" anchor="ctr"/>
          <a:lstStyle/>
          <a:p>
            <a:pPr algn="ctr" indent="0" marL="0">
              <a:buNone/>
            </a:pPr>
            <a:r>
              <a:rPr lang="en-US" sz="3200" b="1" dirty="0">
                <a:solidFill>
                  <a:schemeClr val="tx1"/>
                </a:solidFill>
              </a:rPr>
              <a:t>Worked example 6</a:t>
            </a:r>
            <a:endParaRPr lang="en-US" sz="3200" dirty="0"/>
          </a:p>
        </p:txBody>
      </p:sp>
      <p:sp>
        <p:nvSpPr>
          <p:cNvPr id="4" name="card_314"/>
          <p:cNvSpPr/>
          <p:nvPr/>
        </p:nvSpPr>
        <p:spPr>
          <a:xfrm>
            <a:off x="457200" y="1097280"/>
            <a:ext cx="3017520" cy="3383280"/>
          </a:xfrm>
          <a:prstGeom prst="roundRect">
            <a:avLst>
              <a:gd name="adj" fmla="val 3636"/>
            </a:avLst>
          </a:prstGeom>
          <a:solidFill>
            <a:schemeClr val="bg2"/>
          </a:solidFill>
          <a:ln w="12700">
            <a:solidFill>
              <a:schemeClr val="bg2"/>
            </a:solidFill>
            <a:prstDash val="solid"/>
          </a:ln>
        </p:spPr>
      </p:sp>
      <p:sp>
        <p:nvSpPr>
          <p:cNvPr id="5" name="text_315"/>
          <p:cNvSpPr txBox="1"/>
          <p:nvPr/>
        </p:nvSpPr>
        <p:spPr>
          <a:xfrm>
            <a:off x="685800" y="1280160"/>
            <a:ext cx="2560320" cy="320040"/>
          </a:xfrm>
          <a:prstGeom prst="rect">
            <a:avLst/>
          </a:prstGeom>
          <a:noFill/>
          <a:ln/>
        </p:spPr>
        <p:txBody>
          <a:bodyPr wrap="square" lIns="0" tIns="0" rIns="0" bIns="0" rtlCol="0" anchor="t"/>
          <a:lstStyle/>
          <a:p>
            <a:pPr indent="0" marL="0">
              <a:buNone/>
            </a:pPr>
            <a:r>
              <a:rPr lang="en-US" sz="1400" b="1" dirty="0">
                <a:solidFill>
                  <a:schemeClr val="accent5"/>
                </a:solidFill>
              </a:rPr>
              <a:t>Example 6</a:t>
            </a:r>
            <a:endParaRPr lang="en-US" sz="1400" dirty="0"/>
          </a:p>
        </p:txBody>
      </p:sp>
      <p:sp>
        <p:nvSpPr>
          <p:cNvPr id="6" name="text_316"/>
          <p:cNvSpPr txBox="1"/>
          <p:nvPr/>
        </p:nvSpPr>
        <p:spPr>
          <a:xfrm>
            <a:off x="685800" y="1645920"/>
            <a:ext cx="2560320" cy="320040"/>
          </a:xfrm>
          <a:prstGeom prst="rect">
            <a:avLst/>
          </a:prstGeom>
          <a:noFill/>
          <a:ln/>
        </p:spPr>
        <p:txBody>
          <a:bodyPr wrap="square" lIns="0" tIns="0" rIns="0" bIns="0" rtlCol="0" anchor="t"/>
          <a:lstStyle/>
          <a:p>
            <a:pPr indent="0" marL="0">
              <a:buNone/>
            </a:pPr>
            <a:r>
              <a:rPr lang="en-US" sz="1600" dirty="0">
                <a:solidFill>
                  <a:schemeClr val="tx2"/>
                </a:solidFill>
              </a:rPr>
              <a:t>Solve</a:t>
            </a:r>
            <a:endParaRPr lang="en-US" sz="1600" dirty="0"/>
          </a:p>
        </p:txBody>
      </p:sp>
      <p:sp>
        <p:nvSpPr>
          <p:cNvPr id="7" name="text_317"/>
          <p:cNvSpPr txBox="1"/>
          <p:nvPr/>
        </p:nvSpPr>
        <p:spPr>
          <a:xfrm>
            <a:off x="685800" y="2011680"/>
            <a:ext cx="2560320" cy="822960"/>
          </a:xfrm>
          <a:prstGeom prst="rect">
            <a:avLst/>
          </a:prstGeom>
          <a:noFill/>
          <a:ln/>
        </p:spPr>
        <p:txBody>
          <a:bodyPr wrap="square" lIns="0" tIns="0" rIns="0" bIns="0" rtlCol="0" anchor="ctr"/>
          <a:lstStyle/>
          <a:p>
            <a:pPr indent="0" marL="0">
              <a:buNone/>
            </a:pPr>
            <a:r>
              <a:rPr lang="en-US" sz="2100" b="1" dirty="0">
                <a:solidFill>
                  <a:schemeClr val="tx1"/>
                </a:solidFill>
                <a:latin typeface="+mj-lt" pitchFamily="34" charset="0"/>
                <a:ea typeface="+mj-lt" pitchFamily="34" charset="-122"/>
                <a:cs typeface="+mj-lt" pitchFamily="34" charset="-120"/>
              </a:rPr>
              <a:t>2(3x − 1) = 4(x + 3)</a:t>
            </a:r>
            <a:endParaRPr lang="en-US" sz="2100" dirty="0"/>
          </a:p>
        </p:txBody>
      </p:sp>
      <p:sp>
        <p:nvSpPr>
          <p:cNvPr id="8" name="check_318"/>
          <p:cNvSpPr/>
          <p:nvPr/>
        </p:nvSpPr>
        <p:spPr>
          <a:xfrm>
            <a:off x="640080" y="3429000"/>
            <a:ext cx="2651760" cy="868680"/>
          </a:xfrm>
          <a:prstGeom prst="roundRect">
            <a:avLst>
              <a:gd name="adj" fmla="val 10526"/>
            </a:avLst>
          </a:prstGeom>
          <a:solidFill>
            <a:schemeClr val="bg1"/>
          </a:solidFill>
          <a:ln w="12700">
            <a:solidFill>
              <a:schemeClr val="bg1"/>
            </a:solidFill>
            <a:prstDash val="solid"/>
          </a:ln>
        </p:spPr>
      </p:sp>
      <p:sp>
        <p:nvSpPr>
          <p:cNvPr id="9" name="text_319"/>
          <p:cNvSpPr txBox="1"/>
          <p:nvPr/>
        </p:nvSpPr>
        <p:spPr>
          <a:xfrm>
            <a:off x="777240" y="3493008"/>
            <a:ext cx="2377440" cy="731520"/>
          </a:xfrm>
          <a:prstGeom prst="rect">
            <a:avLst/>
          </a:prstGeom>
          <a:noFill/>
          <a:ln/>
        </p:spPr>
        <p:txBody>
          <a:bodyPr wrap="square" lIns="0" tIns="0" rIns="0" bIns="0" rtlCol="0" anchor="ctr"/>
          <a:lstStyle/>
          <a:p>
            <a:pPr indent="0" marL="0">
              <a:buNone/>
            </a:pPr>
            <a:r>
              <a:rPr lang="en-US" sz="1400" b="1" dirty="0">
                <a:solidFill>
                  <a:schemeClr val="accent2"/>
                </a:solidFill>
              </a:rPr>
              <a:t>Check</a:t>
            </a:r>
            <a:endParaRPr lang="en-US" sz="1400" dirty="0"/>
          </a:p>
          <a:p>
            <a:pPr indent="0" marL="0">
              <a:buNone/>
            </a:pPr>
            <a:r>
              <a:rPr lang="en-US" sz="1400" dirty="0">
                <a:solidFill>
                  <a:schemeClr val="tx1"/>
                </a:solidFill>
              </a:rPr>
              <a:t>Left: 2 × 20 = 40</a:t>
            </a:r>
            <a:endParaRPr lang="en-US" sz="1400" dirty="0"/>
          </a:p>
          <a:p>
            <a:pPr indent="0" marL="0">
              <a:buNone/>
            </a:pPr>
            <a:r>
              <a:rPr lang="en-US" sz="1400" dirty="0">
                <a:solidFill>
                  <a:schemeClr val="tx1"/>
                </a:solidFill>
              </a:rPr>
              <a:t>Right: 4 × 10 = 40</a:t>
            </a:r>
            <a:endParaRPr lang="en-US" sz="1400" dirty="0"/>
          </a:p>
        </p:txBody>
      </p:sp>
      <p:sp>
        <p:nvSpPr>
          <p:cNvPr id="10" name="badge_320"/>
          <p:cNvSpPr/>
          <p:nvPr/>
        </p:nvSpPr>
        <p:spPr>
          <a:xfrm>
            <a:off x="3749040" y="1243584"/>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11" name="text_321"/>
          <p:cNvSpPr txBox="1"/>
          <p:nvPr/>
        </p:nvSpPr>
        <p:spPr>
          <a:xfrm>
            <a:off x="4251960" y="1097280"/>
            <a:ext cx="2331720" cy="658368"/>
          </a:xfrm>
          <a:prstGeom prst="rect">
            <a:avLst/>
          </a:prstGeom>
          <a:noFill/>
          <a:ln/>
        </p:spPr>
        <p:txBody>
          <a:bodyPr wrap="square" lIns="0" tIns="0" rIns="0" bIns="0" rtlCol="0" anchor="ctr"/>
          <a:lstStyle/>
          <a:p>
            <a:pPr indent="0" marL="0">
              <a:buNone/>
            </a:pPr>
            <a:r>
              <a:rPr lang="en-US" sz="2200" dirty="0">
                <a:solidFill>
                  <a:schemeClr val="tx1"/>
                </a:solidFill>
              </a:rPr>
              <a:t>2(3x − 1) = 4(x + 3)</a:t>
            </a:r>
            <a:endParaRPr lang="en-US" sz="2200" dirty="0"/>
          </a:p>
        </p:txBody>
      </p:sp>
      <p:sp>
        <p:nvSpPr>
          <p:cNvPr id="12" name="text_322"/>
          <p:cNvSpPr txBox="1"/>
          <p:nvPr/>
        </p:nvSpPr>
        <p:spPr>
          <a:xfrm>
            <a:off x="6675120" y="1097280"/>
            <a:ext cx="2011680" cy="658368"/>
          </a:xfrm>
          <a:prstGeom prst="rect">
            <a:avLst/>
          </a:prstGeom>
          <a:noFill/>
          <a:ln/>
        </p:spPr>
        <p:txBody>
          <a:bodyPr wrap="square" lIns="0" tIns="0" rIns="0" bIns="0" rtlCol="0" anchor="ctr"/>
          <a:lstStyle/>
          <a:p>
            <a:pPr indent="0" marL="0">
              <a:buNone/>
            </a:pPr>
            <a:r>
              <a:rPr lang="en-US" sz="1400" i="1" dirty="0">
                <a:solidFill>
                  <a:schemeClr val="accent2"/>
                </a:solidFill>
              </a:rPr>
              <a:t>Write the equation</a:t>
            </a:r>
            <a:endParaRPr lang="en-US" sz="1400" dirty="0"/>
          </a:p>
        </p:txBody>
      </p:sp>
      <p:sp>
        <p:nvSpPr>
          <p:cNvPr id="13" name="badge_323"/>
          <p:cNvSpPr/>
          <p:nvPr/>
        </p:nvSpPr>
        <p:spPr>
          <a:xfrm>
            <a:off x="3749040" y="1901952"/>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14" name="text_324"/>
          <p:cNvSpPr txBox="1"/>
          <p:nvPr/>
        </p:nvSpPr>
        <p:spPr>
          <a:xfrm>
            <a:off x="4251960" y="1755648"/>
            <a:ext cx="2331720" cy="658368"/>
          </a:xfrm>
          <a:prstGeom prst="rect">
            <a:avLst/>
          </a:prstGeom>
          <a:noFill/>
          <a:ln/>
        </p:spPr>
        <p:txBody>
          <a:bodyPr wrap="square" lIns="0" tIns="0" rIns="0" bIns="0" rtlCol="0" anchor="ctr"/>
          <a:lstStyle/>
          <a:p>
            <a:pPr indent="0" marL="0">
              <a:buNone/>
            </a:pPr>
            <a:r>
              <a:rPr lang="en-US" sz="2200" dirty="0">
                <a:solidFill>
                  <a:schemeClr val="tx1"/>
                </a:solidFill>
              </a:rPr>
              <a:t>6x − 2 = 4x + 12</a:t>
            </a:r>
            <a:endParaRPr lang="en-US" sz="2200" dirty="0"/>
          </a:p>
        </p:txBody>
      </p:sp>
      <p:sp>
        <p:nvSpPr>
          <p:cNvPr id="15" name="text_325"/>
          <p:cNvSpPr txBox="1"/>
          <p:nvPr/>
        </p:nvSpPr>
        <p:spPr>
          <a:xfrm>
            <a:off x="6675120" y="1755648"/>
            <a:ext cx="2011680" cy="658368"/>
          </a:xfrm>
          <a:prstGeom prst="rect">
            <a:avLst/>
          </a:prstGeom>
          <a:noFill/>
          <a:ln/>
        </p:spPr>
        <p:txBody>
          <a:bodyPr wrap="square" lIns="0" tIns="0" rIns="0" bIns="0" rtlCol="0" anchor="ctr"/>
          <a:lstStyle/>
          <a:p>
            <a:pPr indent="0" marL="0">
              <a:buNone/>
            </a:pPr>
            <a:r>
              <a:rPr lang="en-US" sz="1400" i="1" dirty="0">
                <a:solidFill>
                  <a:schemeClr val="accent2"/>
                </a:solidFill>
              </a:rPr>
              <a:t>Expand both brackets</a:t>
            </a:r>
            <a:endParaRPr lang="en-US" sz="1400" dirty="0"/>
          </a:p>
        </p:txBody>
      </p:sp>
      <p:sp>
        <p:nvSpPr>
          <p:cNvPr id="16" name="badge_326"/>
          <p:cNvSpPr/>
          <p:nvPr/>
        </p:nvSpPr>
        <p:spPr>
          <a:xfrm>
            <a:off x="3749040" y="2560320"/>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17" name="text_327"/>
          <p:cNvSpPr txBox="1"/>
          <p:nvPr/>
        </p:nvSpPr>
        <p:spPr>
          <a:xfrm>
            <a:off x="4251960" y="2414016"/>
            <a:ext cx="2331720" cy="658368"/>
          </a:xfrm>
          <a:prstGeom prst="rect">
            <a:avLst/>
          </a:prstGeom>
          <a:noFill/>
          <a:ln/>
        </p:spPr>
        <p:txBody>
          <a:bodyPr wrap="square" lIns="0" tIns="0" rIns="0" bIns="0" rtlCol="0" anchor="ctr"/>
          <a:lstStyle/>
          <a:p>
            <a:pPr indent="0" marL="0">
              <a:buNone/>
            </a:pPr>
            <a:r>
              <a:rPr lang="en-US" sz="2200" dirty="0">
                <a:solidFill>
                  <a:schemeClr val="tx1"/>
                </a:solidFill>
              </a:rPr>
              <a:t>2x − 2 = 12</a:t>
            </a:r>
            <a:endParaRPr lang="en-US" sz="2200" dirty="0"/>
          </a:p>
        </p:txBody>
      </p:sp>
      <p:sp>
        <p:nvSpPr>
          <p:cNvPr id="18" name="text_328"/>
          <p:cNvSpPr txBox="1"/>
          <p:nvPr/>
        </p:nvSpPr>
        <p:spPr>
          <a:xfrm>
            <a:off x="6675120" y="2414016"/>
            <a:ext cx="2011680" cy="658368"/>
          </a:xfrm>
          <a:prstGeom prst="rect">
            <a:avLst/>
          </a:prstGeom>
          <a:noFill/>
          <a:ln/>
        </p:spPr>
        <p:txBody>
          <a:bodyPr wrap="square" lIns="0" tIns="0" rIns="0" bIns="0" rtlCol="0" anchor="ctr"/>
          <a:lstStyle/>
          <a:p>
            <a:pPr indent="0" marL="0">
              <a:buNone/>
            </a:pPr>
            <a:r>
              <a:rPr lang="en-US" sz="1400" i="1" dirty="0">
                <a:solidFill>
                  <a:schemeClr val="accent2"/>
                </a:solidFill>
              </a:rPr>
              <a:t>Subtract 4x from both sides</a:t>
            </a:r>
            <a:endParaRPr lang="en-US" sz="1400" dirty="0"/>
          </a:p>
        </p:txBody>
      </p:sp>
      <p:sp>
        <p:nvSpPr>
          <p:cNvPr id="19" name="badge_329"/>
          <p:cNvSpPr/>
          <p:nvPr/>
        </p:nvSpPr>
        <p:spPr>
          <a:xfrm>
            <a:off x="3749040" y="3218688"/>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4</a:t>
            </a:r>
            <a:endParaRPr lang="en-US" sz="1400" dirty="0"/>
          </a:p>
        </p:txBody>
      </p:sp>
      <p:sp>
        <p:nvSpPr>
          <p:cNvPr id="20" name="text_330"/>
          <p:cNvSpPr txBox="1"/>
          <p:nvPr/>
        </p:nvSpPr>
        <p:spPr>
          <a:xfrm>
            <a:off x="4251960" y="3072384"/>
            <a:ext cx="2331720" cy="658368"/>
          </a:xfrm>
          <a:prstGeom prst="rect">
            <a:avLst/>
          </a:prstGeom>
          <a:noFill/>
          <a:ln/>
        </p:spPr>
        <p:txBody>
          <a:bodyPr wrap="square" lIns="0" tIns="0" rIns="0" bIns="0" rtlCol="0" anchor="ctr"/>
          <a:lstStyle/>
          <a:p>
            <a:pPr indent="0" marL="0">
              <a:buNone/>
            </a:pPr>
            <a:r>
              <a:rPr lang="en-US" sz="2200" dirty="0">
                <a:solidFill>
                  <a:schemeClr val="tx1"/>
                </a:solidFill>
              </a:rPr>
              <a:t>2x = 14</a:t>
            </a:r>
            <a:endParaRPr lang="en-US" sz="2200" dirty="0"/>
          </a:p>
        </p:txBody>
      </p:sp>
      <p:sp>
        <p:nvSpPr>
          <p:cNvPr id="21" name="text_331"/>
          <p:cNvSpPr txBox="1"/>
          <p:nvPr/>
        </p:nvSpPr>
        <p:spPr>
          <a:xfrm>
            <a:off x="6675120" y="3072384"/>
            <a:ext cx="2011680" cy="658368"/>
          </a:xfrm>
          <a:prstGeom prst="rect">
            <a:avLst/>
          </a:prstGeom>
          <a:noFill/>
          <a:ln/>
        </p:spPr>
        <p:txBody>
          <a:bodyPr wrap="square" lIns="0" tIns="0" rIns="0" bIns="0" rtlCol="0" anchor="ctr"/>
          <a:lstStyle/>
          <a:p>
            <a:pPr indent="0" marL="0">
              <a:buNone/>
            </a:pPr>
            <a:r>
              <a:rPr lang="en-US" sz="1400" i="1" dirty="0">
                <a:solidFill>
                  <a:schemeClr val="accent2"/>
                </a:solidFill>
              </a:rPr>
              <a:t>Add 2 to both sides</a:t>
            </a:r>
            <a:endParaRPr lang="en-US" sz="1400" dirty="0"/>
          </a:p>
        </p:txBody>
      </p:sp>
      <p:sp>
        <p:nvSpPr>
          <p:cNvPr id="22" name="badge_332"/>
          <p:cNvSpPr/>
          <p:nvPr/>
        </p:nvSpPr>
        <p:spPr>
          <a:xfrm>
            <a:off x="3749040" y="3877056"/>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5</a:t>
            </a:r>
            <a:endParaRPr lang="en-US" sz="1400" dirty="0"/>
          </a:p>
        </p:txBody>
      </p:sp>
      <p:sp>
        <p:nvSpPr>
          <p:cNvPr id="23" name="text_333"/>
          <p:cNvSpPr txBox="1"/>
          <p:nvPr/>
        </p:nvSpPr>
        <p:spPr>
          <a:xfrm>
            <a:off x="4251960" y="3730752"/>
            <a:ext cx="2331720" cy="658368"/>
          </a:xfrm>
          <a:prstGeom prst="rect">
            <a:avLst/>
          </a:prstGeom>
          <a:noFill/>
          <a:ln/>
        </p:spPr>
        <p:txBody>
          <a:bodyPr wrap="square" lIns="0" tIns="0" rIns="0" bIns="0" rtlCol="0" anchor="ctr"/>
          <a:lstStyle/>
          <a:p>
            <a:pPr indent="0" marL="0">
              <a:buNone/>
            </a:pPr>
            <a:r>
              <a:rPr lang="en-US" sz="2200" b="1" dirty="0">
                <a:solidFill>
                  <a:schemeClr val="accent1"/>
                </a:solidFill>
              </a:rPr>
              <a:t>x = 7</a:t>
            </a:r>
            <a:endParaRPr lang="en-US" sz="2200" dirty="0"/>
          </a:p>
        </p:txBody>
      </p:sp>
      <p:sp>
        <p:nvSpPr>
          <p:cNvPr id="24" name="text_334"/>
          <p:cNvSpPr txBox="1"/>
          <p:nvPr/>
        </p:nvSpPr>
        <p:spPr>
          <a:xfrm>
            <a:off x="6675120" y="3730752"/>
            <a:ext cx="2011680" cy="658368"/>
          </a:xfrm>
          <a:prstGeom prst="rect">
            <a:avLst/>
          </a:prstGeom>
          <a:noFill/>
          <a:ln/>
        </p:spPr>
        <p:txBody>
          <a:bodyPr wrap="square" lIns="0" tIns="0" rIns="0" bIns="0" rtlCol="0" anchor="ctr"/>
          <a:lstStyle/>
          <a:p>
            <a:pPr indent="0" marL="0">
              <a:buNone/>
            </a:pPr>
            <a:r>
              <a:rPr lang="en-US" sz="1400" i="1" dirty="0">
                <a:solidFill>
                  <a:schemeClr val="accent2"/>
                </a:solidFill>
              </a:rPr>
              <a:t>Divide both sides by 2</a:t>
            </a:r>
            <a:endParaRPr lang="en-US" sz="14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ph idx="100" type="title" hasCustomPrompt="1"/>
          </p:nvPr>
        </p:nvSpPr>
        <p:spPr>
          <a:xfrm>
            <a:off x="365760" y="201168"/>
            <a:ext cx="8412480" cy="685800"/>
          </a:xfrm>
          <a:prstGeom prst="rect">
            <a:avLst/>
          </a:prstGeom>
          <a:noFill/>
          <a:ln/>
        </p:spPr>
        <p:txBody>
          <a:bodyPr wrap="square" lIns="0" tIns="0" rIns="0" bIns="0" rtlCol="0" anchor="ctr"/>
          <a:lstStyle/>
          <a:p>
            <a:pPr algn="ctr" indent="0" marL="0">
              <a:buNone/>
            </a:pPr>
            <a:r>
              <a:rPr lang="en-US" sz="3200" b="1" dirty="0">
                <a:solidFill>
                  <a:schemeClr val="tx1"/>
                </a:solidFill>
              </a:rPr>
              <a:t>Practice set</a:t>
            </a:r>
            <a:endParaRPr lang="en-US" sz="3200" dirty="0"/>
          </a:p>
        </p:txBody>
      </p:sp>
      <p:sp>
        <p:nvSpPr>
          <p:cNvPr id="4" name="card_335"/>
          <p:cNvSpPr/>
          <p:nvPr/>
        </p:nvSpPr>
        <p:spPr>
          <a:xfrm>
            <a:off x="457200" y="1097280"/>
            <a:ext cx="2560320" cy="1554480"/>
          </a:xfrm>
          <a:prstGeom prst="roundRect">
            <a:avLst>
              <a:gd name="adj" fmla="val 7059"/>
            </a:avLst>
          </a:prstGeom>
          <a:solidFill>
            <a:schemeClr val="bg2"/>
          </a:solidFill>
          <a:ln w="12700">
            <a:solidFill>
              <a:schemeClr val="bg2"/>
            </a:solidFill>
            <a:prstDash val="solid"/>
          </a:ln>
        </p:spPr>
      </p:sp>
      <p:sp>
        <p:nvSpPr>
          <p:cNvPr id="5" name="badge_336"/>
          <p:cNvSpPr/>
          <p:nvPr/>
        </p:nvSpPr>
        <p:spPr>
          <a:xfrm>
            <a:off x="621792" y="12618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6" name="text_337"/>
          <p:cNvSpPr txBox="1"/>
          <p:nvPr/>
        </p:nvSpPr>
        <p:spPr>
          <a:xfrm>
            <a:off x="1143000" y="12344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6x − 5 = 31</a:t>
            </a:r>
            <a:endParaRPr lang="en-US" sz="1800" dirty="0"/>
          </a:p>
        </p:txBody>
      </p:sp>
      <p:sp>
        <p:nvSpPr>
          <p:cNvPr id="7" name="card_338"/>
          <p:cNvSpPr/>
          <p:nvPr/>
        </p:nvSpPr>
        <p:spPr>
          <a:xfrm>
            <a:off x="3291840" y="1097280"/>
            <a:ext cx="2560320" cy="1554480"/>
          </a:xfrm>
          <a:prstGeom prst="roundRect">
            <a:avLst>
              <a:gd name="adj" fmla="val 7059"/>
            </a:avLst>
          </a:prstGeom>
          <a:solidFill>
            <a:schemeClr val="bg2"/>
          </a:solidFill>
          <a:ln w="12700">
            <a:solidFill>
              <a:schemeClr val="bg2"/>
            </a:solidFill>
            <a:prstDash val="solid"/>
          </a:ln>
        </p:spPr>
      </p:sp>
      <p:sp>
        <p:nvSpPr>
          <p:cNvPr id="8" name="badge_339"/>
          <p:cNvSpPr/>
          <p:nvPr/>
        </p:nvSpPr>
        <p:spPr>
          <a:xfrm>
            <a:off x="3456432" y="12618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9" name="text_340"/>
          <p:cNvSpPr txBox="1"/>
          <p:nvPr/>
        </p:nvSpPr>
        <p:spPr>
          <a:xfrm>
            <a:off x="3977640" y="12344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2(x + 9) = 26</a:t>
            </a:r>
            <a:endParaRPr lang="en-US" sz="1800" dirty="0"/>
          </a:p>
        </p:txBody>
      </p:sp>
      <p:sp>
        <p:nvSpPr>
          <p:cNvPr id="10" name="card_341"/>
          <p:cNvSpPr/>
          <p:nvPr/>
        </p:nvSpPr>
        <p:spPr>
          <a:xfrm>
            <a:off x="6126480" y="1097280"/>
            <a:ext cx="2560320" cy="1554480"/>
          </a:xfrm>
          <a:prstGeom prst="roundRect">
            <a:avLst>
              <a:gd name="adj" fmla="val 7059"/>
            </a:avLst>
          </a:prstGeom>
          <a:solidFill>
            <a:schemeClr val="bg2"/>
          </a:solidFill>
          <a:ln w="12700">
            <a:solidFill>
              <a:schemeClr val="bg2"/>
            </a:solidFill>
            <a:prstDash val="solid"/>
          </a:ln>
        </p:spPr>
      </p:sp>
      <p:sp>
        <p:nvSpPr>
          <p:cNvPr id="11" name="badge_342"/>
          <p:cNvSpPr/>
          <p:nvPr/>
        </p:nvSpPr>
        <p:spPr>
          <a:xfrm>
            <a:off x="6291072" y="12618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12" name="text_343"/>
          <p:cNvSpPr txBox="1"/>
          <p:nvPr/>
        </p:nvSpPr>
        <p:spPr>
          <a:xfrm>
            <a:off x="6812280" y="12344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7x + 4 = 3x + 24</a:t>
            </a:r>
            <a:endParaRPr lang="en-US" sz="1800" dirty="0"/>
          </a:p>
        </p:txBody>
      </p:sp>
      <p:sp>
        <p:nvSpPr>
          <p:cNvPr id="13" name="card_344"/>
          <p:cNvSpPr/>
          <p:nvPr/>
        </p:nvSpPr>
        <p:spPr>
          <a:xfrm>
            <a:off x="457200" y="2926080"/>
            <a:ext cx="2560320" cy="1554480"/>
          </a:xfrm>
          <a:prstGeom prst="roundRect">
            <a:avLst>
              <a:gd name="adj" fmla="val 7059"/>
            </a:avLst>
          </a:prstGeom>
          <a:solidFill>
            <a:schemeClr val="bg2"/>
          </a:solidFill>
          <a:ln w="12700">
            <a:solidFill>
              <a:schemeClr val="bg2"/>
            </a:solidFill>
            <a:prstDash val="solid"/>
          </a:ln>
        </p:spPr>
      </p:sp>
      <p:sp>
        <p:nvSpPr>
          <p:cNvPr id="14" name="badge_345"/>
          <p:cNvSpPr/>
          <p:nvPr/>
        </p:nvSpPr>
        <p:spPr>
          <a:xfrm>
            <a:off x="621792" y="30906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4</a:t>
            </a:r>
            <a:endParaRPr lang="en-US" sz="1400" dirty="0"/>
          </a:p>
        </p:txBody>
      </p:sp>
      <p:sp>
        <p:nvSpPr>
          <p:cNvPr id="15" name="text_346"/>
          <p:cNvSpPr txBox="1"/>
          <p:nvPr/>
        </p:nvSpPr>
        <p:spPr>
          <a:xfrm>
            <a:off x="1143000" y="30632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9 − x = 2x − 12</a:t>
            </a:r>
            <a:endParaRPr lang="en-US" sz="1800" dirty="0"/>
          </a:p>
        </p:txBody>
      </p:sp>
      <p:sp>
        <p:nvSpPr>
          <p:cNvPr id="16" name="card_347"/>
          <p:cNvSpPr/>
          <p:nvPr/>
        </p:nvSpPr>
        <p:spPr>
          <a:xfrm>
            <a:off x="3291840" y="2926080"/>
            <a:ext cx="2560320" cy="1554480"/>
          </a:xfrm>
          <a:prstGeom prst="roundRect">
            <a:avLst>
              <a:gd name="adj" fmla="val 7059"/>
            </a:avLst>
          </a:prstGeom>
          <a:solidFill>
            <a:schemeClr val="bg2"/>
          </a:solidFill>
          <a:ln w="12700">
            <a:solidFill>
              <a:schemeClr val="bg2"/>
            </a:solidFill>
            <a:prstDash val="solid"/>
          </a:ln>
        </p:spPr>
      </p:sp>
      <p:sp>
        <p:nvSpPr>
          <p:cNvPr id="17" name="badge_348"/>
          <p:cNvSpPr/>
          <p:nvPr/>
        </p:nvSpPr>
        <p:spPr>
          <a:xfrm>
            <a:off x="3456432" y="30906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5</a:t>
            </a:r>
            <a:endParaRPr lang="en-US" sz="1400" dirty="0"/>
          </a:p>
        </p:txBody>
      </p:sp>
      <p:sp>
        <p:nvSpPr>
          <p:cNvPr id="18" name="text_349"/>
          <p:cNvSpPr txBox="1"/>
          <p:nvPr/>
        </p:nvSpPr>
        <p:spPr>
          <a:xfrm>
            <a:off x="3977640" y="30632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(x + 5)/2 = 8</a:t>
            </a:r>
            <a:endParaRPr lang="en-US" sz="1800" dirty="0"/>
          </a:p>
        </p:txBody>
      </p:sp>
      <p:sp>
        <p:nvSpPr>
          <p:cNvPr id="19" name="card_350"/>
          <p:cNvSpPr/>
          <p:nvPr/>
        </p:nvSpPr>
        <p:spPr>
          <a:xfrm>
            <a:off x="6126480" y="2926080"/>
            <a:ext cx="2560320" cy="1554480"/>
          </a:xfrm>
          <a:prstGeom prst="roundRect">
            <a:avLst>
              <a:gd name="adj" fmla="val 7059"/>
            </a:avLst>
          </a:prstGeom>
          <a:solidFill>
            <a:schemeClr val="bg2"/>
          </a:solidFill>
          <a:ln w="12700">
            <a:solidFill>
              <a:schemeClr val="bg2"/>
            </a:solidFill>
            <a:prstDash val="solid"/>
          </a:ln>
        </p:spPr>
      </p:sp>
      <p:sp>
        <p:nvSpPr>
          <p:cNvPr id="20" name="badge_351"/>
          <p:cNvSpPr/>
          <p:nvPr/>
        </p:nvSpPr>
        <p:spPr>
          <a:xfrm>
            <a:off x="6291072" y="30906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6</a:t>
            </a:r>
            <a:endParaRPr lang="en-US" sz="1400" dirty="0"/>
          </a:p>
        </p:txBody>
      </p:sp>
      <p:sp>
        <p:nvSpPr>
          <p:cNvPr id="21" name="text_352"/>
          <p:cNvSpPr txBox="1"/>
          <p:nvPr/>
        </p:nvSpPr>
        <p:spPr>
          <a:xfrm>
            <a:off x="6812280" y="30632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5(x − 2) = 2(x + 7)</a:t>
            </a:r>
            <a:endParaRPr lang="en-US" sz="18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p:nvPr>
            <p:ph idx="100" type="title" hasCustomPrompt="1"/>
          </p:nvPr>
        </p:nvSpPr>
        <p:spPr>
          <a:xfrm>
            <a:off x="365760" y="201168"/>
            <a:ext cx="8412480" cy="685800"/>
          </a:xfrm>
          <a:prstGeom prst="rect">
            <a:avLst/>
          </a:prstGeom>
          <a:noFill/>
          <a:ln/>
        </p:spPr>
        <p:txBody>
          <a:bodyPr wrap="square" lIns="0" tIns="0" rIns="0" bIns="0" rtlCol="0" anchor="ctr"/>
          <a:lstStyle/>
          <a:p>
            <a:pPr algn="ctr" indent="0" marL="0">
              <a:buNone/>
            </a:pPr>
            <a:r>
              <a:rPr lang="en-US" sz="3200" b="1" dirty="0">
                <a:solidFill>
                  <a:schemeClr val="tx1"/>
                </a:solidFill>
              </a:rPr>
              <a:t>Practice set: answers</a:t>
            </a:r>
            <a:endParaRPr lang="en-US" sz="3200" dirty="0"/>
          </a:p>
        </p:txBody>
      </p:sp>
      <p:sp>
        <p:nvSpPr>
          <p:cNvPr id="4" name="card_353"/>
          <p:cNvSpPr/>
          <p:nvPr/>
        </p:nvSpPr>
        <p:spPr>
          <a:xfrm>
            <a:off x="457200" y="1097280"/>
            <a:ext cx="2560320" cy="1554480"/>
          </a:xfrm>
          <a:prstGeom prst="roundRect">
            <a:avLst>
              <a:gd name="adj" fmla="val 7059"/>
            </a:avLst>
          </a:prstGeom>
          <a:solidFill>
            <a:schemeClr val="bg2"/>
          </a:solidFill>
          <a:ln w="12700">
            <a:solidFill>
              <a:schemeClr val="bg2"/>
            </a:solidFill>
            <a:prstDash val="solid"/>
          </a:ln>
        </p:spPr>
      </p:sp>
      <p:sp>
        <p:nvSpPr>
          <p:cNvPr id="5" name="badge_354"/>
          <p:cNvSpPr/>
          <p:nvPr/>
        </p:nvSpPr>
        <p:spPr>
          <a:xfrm>
            <a:off x="621792" y="12618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6" name="text_355"/>
          <p:cNvSpPr txBox="1"/>
          <p:nvPr/>
        </p:nvSpPr>
        <p:spPr>
          <a:xfrm>
            <a:off x="1143000" y="12344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6x − 5 = 31</a:t>
            </a:r>
            <a:endParaRPr lang="en-US" sz="1800" dirty="0"/>
          </a:p>
        </p:txBody>
      </p:sp>
      <p:sp>
        <p:nvSpPr>
          <p:cNvPr id="7" name="text_356"/>
          <p:cNvSpPr txBox="1"/>
          <p:nvPr/>
        </p:nvSpPr>
        <p:spPr>
          <a:xfrm>
            <a:off x="685800" y="1783080"/>
            <a:ext cx="2148840" cy="365760"/>
          </a:xfrm>
          <a:prstGeom prst="rect">
            <a:avLst/>
          </a:prstGeom>
          <a:noFill/>
          <a:ln/>
        </p:spPr>
        <p:txBody>
          <a:bodyPr wrap="square" lIns="0" tIns="0" rIns="0" bIns="0" rtlCol="0" anchor="ctr"/>
          <a:lstStyle/>
          <a:p>
            <a:pPr indent="0" marL="0">
              <a:buNone/>
            </a:pPr>
            <a:r>
              <a:rPr lang="en-US" sz="1400" dirty="0">
                <a:solidFill>
                  <a:schemeClr val="accent2"/>
                </a:solidFill>
              </a:rPr>
              <a:t>6x = 36</a:t>
            </a:r>
            <a:endParaRPr lang="en-US" sz="1400" dirty="0"/>
          </a:p>
        </p:txBody>
      </p:sp>
      <p:sp>
        <p:nvSpPr>
          <p:cNvPr id="8" name="text_357"/>
          <p:cNvSpPr txBox="1"/>
          <p:nvPr/>
        </p:nvSpPr>
        <p:spPr>
          <a:xfrm>
            <a:off x="685800" y="2103120"/>
            <a:ext cx="2148840" cy="411480"/>
          </a:xfrm>
          <a:prstGeom prst="rect">
            <a:avLst/>
          </a:prstGeom>
          <a:noFill/>
          <a:ln/>
        </p:spPr>
        <p:txBody>
          <a:bodyPr wrap="square" lIns="0" tIns="0" rIns="0" bIns="0" rtlCol="0" anchor="ctr"/>
          <a:lstStyle/>
          <a:p>
            <a:pPr indent="0" marL="0">
              <a:buNone/>
            </a:pPr>
            <a:r>
              <a:rPr lang="en-US" sz="2000" b="1" dirty="0">
                <a:solidFill>
                  <a:schemeClr val="accent1"/>
                </a:solidFill>
              </a:rPr>
              <a:t>x = 6</a:t>
            </a:r>
            <a:endParaRPr lang="en-US" sz="2000" dirty="0"/>
          </a:p>
        </p:txBody>
      </p:sp>
      <p:sp>
        <p:nvSpPr>
          <p:cNvPr id="9" name="card_358"/>
          <p:cNvSpPr/>
          <p:nvPr/>
        </p:nvSpPr>
        <p:spPr>
          <a:xfrm>
            <a:off x="3291840" y="1097280"/>
            <a:ext cx="2560320" cy="1554480"/>
          </a:xfrm>
          <a:prstGeom prst="roundRect">
            <a:avLst>
              <a:gd name="adj" fmla="val 7059"/>
            </a:avLst>
          </a:prstGeom>
          <a:solidFill>
            <a:schemeClr val="bg2"/>
          </a:solidFill>
          <a:ln w="12700">
            <a:solidFill>
              <a:schemeClr val="bg2"/>
            </a:solidFill>
            <a:prstDash val="solid"/>
          </a:ln>
        </p:spPr>
      </p:sp>
      <p:sp>
        <p:nvSpPr>
          <p:cNvPr id="10" name="badge_359"/>
          <p:cNvSpPr/>
          <p:nvPr/>
        </p:nvSpPr>
        <p:spPr>
          <a:xfrm>
            <a:off x="3456432" y="12618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11" name="text_360"/>
          <p:cNvSpPr txBox="1"/>
          <p:nvPr/>
        </p:nvSpPr>
        <p:spPr>
          <a:xfrm>
            <a:off x="3977640" y="12344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2(x + 9) = 26</a:t>
            </a:r>
            <a:endParaRPr lang="en-US" sz="1800" dirty="0"/>
          </a:p>
        </p:txBody>
      </p:sp>
      <p:sp>
        <p:nvSpPr>
          <p:cNvPr id="12" name="text_361"/>
          <p:cNvSpPr txBox="1"/>
          <p:nvPr/>
        </p:nvSpPr>
        <p:spPr>
          <a:xfrm>
            <a:off x="3520440" y="1783080"/>
            <a:ext cx="2148840" cy="365760"/>
          </a:xfrm>
          <a:prstGeom prst="rect">
            <a:avLst/>
          </a:prstGeom>
          <a:noFill/>
          <a:ln/>
        </p:spPr>
        <p:txBody>
          <a:bodyPr wrap="square" lIns="0" tIns="0" rIns="0" bIns="0" rtlCol="0" anchor="ctr"/>
          <a:lstStyle/>
          <a:p>
            <a:pPr indent="0" marL="0">
              <a:buNone/>
            </a:pPr>
            <a:r>
              <a:rPr lang="en-US" sz="1400" dirty="0">
                <a:solidFill>
                  <a:schemeClr val="accent2"/>
                </a:solidFill>
              </a:rPr>
              <a:t>2x + 18 = 26</a:t>
            </a:r>
            <a:endParaRPr lang="en-US" sz="1400" dirty="0"/>
          </a:p>
        </p:txBody>
      </p:sp>
      <p:sp>
        <p:nvSpPr>
          <p:cNvPr id="13" name="text_362"/>
          <p:cNvSpPr txBox="1"/>
          <p:nvPr/>
        </p:nvSpPr>
        <p:spPr>
          <a:xfrm>
            <a:off x="3520440" y="2103120"/>
            <a:ext cx="2148840" cy="411480"/>
          </a:xfrm>
          <a:prstGeom prst="rect">
            <a:avLst/>
          </a:prstGeom>
          <a:noFill/>
          <a:ln/>
        </p:spPr>
        <p:txBody>
          <a:bodyPr wrap="square" lIns="0" tIns="0" rIns="0" bIns="0" rtlCol="0" anchor="ctr"/>
          <a:lstStyle/>
          <a:p>
            <a:pPr indent="0" marL="0">
              <a:buNone/>
            </a:pPr>
            <a:r>
              <a:rPr lang="en-US" sz="2000" b="1" dirty="0">
                <a:solidFill>
                  <a:schemeClr val="accent1"/>
                </a:solidFill>
              </a:rPr>
              <a:t>x = 4</a:t>
            </a:r>
            <a:endParaRPr lang="en-US" sz="2000" dirty="0"/>
          </a:p>
        </p:txBody>
      </p:sp>
      <p:sp>
        <p:nvSpPr>
          <p:cNvPr id="14" name="card_363"/>
          <p:cNvSpPr/>
          <p:nvPr/>
        </p:nvSpPr>
        <p:spPr>
          <a:xfrm>
            <a:off x="6126480" y="1097280"/>
            <a:ext cx="2560320" cy="1554480"/>
          </a:xfrm>
          <a:prstGeom prst="roundRect">
            <a:avLst>
              <a:gd name="adj" fmla="val 7059"/>
            </a:avLst>
          </a:prstGeom>
          <a:solidFill>
            <a:schemeClr val="bg2"/>
          </a:solidFill>
          <a:ln w="12700">
            <a:solidFill>
              <a:schemeClr val="bg2"/>
            </a:solidFill>
            <a:prstDash val="solid"/>
          </a:ln>
        </p:spPr>
      </p:sp>
      <p:sp>
        <p:nvSpPr>
          <p:cNvPr id="15" name="badge_364"/>
          <p:cNvSpPr/>
          <p:nvPr/>
        </p:nvSpPr>
        <p:spPr>
          <a:xfrm>
            <a:off x="6291072" y="12618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16" name="text_365"/>
          <p:cNvSpPr txBox="1"/>
          <p:nvPr/>
        </p:nvSpPr>
        <p:spPr>
          <a:xfrm>
            <a:off x="6812280" y="12344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7x + 4 = 3x + 24</a:t>
            </a:r>
            <a:endParaRPr lang="en-US" sz="1800" dirty="0"/>
          </a:p>
        </p:txBody>
      </p:sp>
      <p:sp>
        <p:nvSpPr>
          <p:cNvPr id="17" name="text_366"/>
          <p:cNvSpPr txBox="1"/>
          <p:nvPr/>
        </p:nvSpPr>
        <p:spPr>
          <a:xfrm>
            <a:off x="6355080" y="1783080"/>
            <a:ext cx="2148840" cy="365760"/>
          </a:xfrm>
          <a:prstGeom prst="rect">
            <a:avLst/>
          </a:prstGeom>
          <a:noFill/>
          <a:ln/>
        </p:spPr>
        <p:txBody>
          <a:bodyPr wrap="square" lIns="0" tIns="0" rIns="0" bIns="0" rtlCol="0" anchor="ctr"/>
          <a:lstStyle/>
          <a:p>
            <a:pPr indent="0" marL="0">
              <a:buNone/>
            </a:pPr>
            <a:r>
              <a:rPr lang="en-US" sz="1400" dirty="0">
                <a:solidFill>
                  <a:schemeClr val="accent2"/>
                </a:solidFill>
              </a:rPr>
              <a:t>4x = 20</a:t>
            </a:r>
            <a:endParaRPr lang="en-US" sz="1400" dirty="0"/>
          </a:p>
        </p:txBody>
      </p:sp>
      <p:sp>
        <p:nvSpPr>
          <p:cNvPr id="18" name="text_367"/>
          <p:cNvSpPr txBox="1"/>
          <p:nvPr/>
        </p:nvSpPr>
        <p:spPr>
          <a:xfrm>
            <a:off x="6355080" y="2103120"/>
            <a:ext cx="2148840" cy="411480"/>
          </a:xfrm>
          <a:prstGeom prst="rect">
            <a:avLst/>
          </a:prstGeom>
          <a:noFill/>
          <a:ln/>
        </p:spPr>
        <p:txBody>
          <a:bodyPr wrap="square" lIns="0" tIns="0" rIns="0" bIns="0" rtlCol="0" anchor="ctr"/>
          <a:lstStyle/>
          <a:p>
            <a:pPr indent="0" marL="0">
              <a:buNone/>
            </a:pPr>
            <a:r>
              <a:rPr lang="en-US" sz="2000" b="1" dirty="0">
                <a:solidFill>
                  <a:schemeClr val="accent1"/>
                </a:solidFill>
              </a:rPr>
              <a:t>x = 5</a:t>
            </a:r>
            <a:endParaRPr lang="en-US" sz="2000" dirty="0"/>
          </a:p>
        </p:txBody>
      </p:sp>
      <p:sp>
        <p:nvSpPr>
          <p:cNvPr id="19" name="card_368"/>
          <p:cNvSpPr/>
          <p:nvPr/>
        </p:nvSpPr>
        <p:spPr>
          <a:xfrm>
            <a:off x="457200" y="2926080"/>
            <a:ext cx="2560320" cy="1554480"/>
          </a:xfrm>
          <a:prstGeom prst="roundRect">
            <a:avLst>
              <a:gd name="adj" fmla="val 7059"/>
            </a:avLst>
          </a:prstGeom>
          <a:solidFill>
            <a:schemeClr val="bg2"/>
          </a:solidFill>
          <a:ln w="12700">
            <a:solidFill>
              <a:schemeClr val="bg2"/>
            </a:solidFill>
            <a:prstDash val="solid"/>
          </a:ln>
        </p:spPr>
      </p:sp>
      <p:sp>
        <p:nvSpPr>
          <p:cNvPr id="20" name="badge_369"/>
          <p:cNvSpPr/>
          <p:nvPr/>
        </p:nvSpPr>
        <p:spPr>
          <a:xfrm>
            <a:off x="621792" y="30906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4</a:t>
            </a:r>
            <a:endParaRPr lang="en-US" sz="1400" dirty="0"/>
          </a:p>
        </p:txBody>
      </p:sp>
      <p:sp>
        <p:nvSpPr>
          <p:cNvPr id="21" name="text_370"/>
          <p:cNvSpPr txBox="1"/>
          <p:nvPr/>
        </p:nvSpPr>
        <p:spPr>
          <a:xfrm>
            <a:off x="1143000" y="30632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9 − x = 2x − 12</a:t>
            </a:r>
            <a:endParaRPr lang="en-US" sz="1800" dirty="0"/>
          </a:p>
        </p:txBody>
      </p:sp>
      <p:sp>
        <p:nvSpPr>
          <p:cNvPr id="22" name="text_371"/>
          <p:cNvSpPr txBox="1"/>
          <p:nvPr/>
        </p:nvSpPr>
        <p:spPr>
          <a:xfrm>
            <a:off x="685800" y="3611880"/>
            <a:ext cx="2148840" cy="365760"/>
          </a:xfrm>
          <a:prstGeom prst="rect">
            <a:avLst/>
          </a:prstGeom>
          <a:noFill/>
          <a:ln/>
        </p:spPr>
        <p:txBody>
          <a:bodyPr wrap="square" lIns="0" tIns="0" rIns="0" bIns="0" rtlCol="0" anchor="ctr"/>
          <a:lstStyle/>
          <a:p>
            <a:pPr indent="0" marL="0">
              <a:buNone/>
            </a:pPr>
            <a:r>
              <a:rPr lang="en-US" sz="1400" dirty="0">
                <a:solidFill>
                  <a:schemeClr val="accent2"/>
                </a:solidFill>
              </a:rPr>
              <a:t>21 = 3x</a:t>
            </a:r>
            <a:endParaRPr lang="en-US" sz="1400" dirty="0"/>
          </a:p>
        </p:txBody>
      </p:sp>
      <p:sp>
        <p:nvSpPr>
          <p:cNvPr id="23" name="text_372"/>
          <p:cNvSpPr txBox="1"/>
          <p:nvPr/>
        </p:nvSpPr>
        <p:spPr>
          <a:xfrm>
            <a:off x="685800" y="3931920"/>
            <a:ext cx="2148840" cy="411480"/>
          </a:xfrm>
          <a:prstGeom prst="rect">
            <a:avLst/>
          </a:prstGeom>
          <a:noFill/>
          <a:ln/>
        </p:spPr>
        <p:txBody>
          <a:bodyPr wrap="square" lIns="0" tIns="0" rIns="0" bIns="0" rtlCol="0" anchor="ctr"/>
          <a:lstStyle/>
          <a:p>
            <a:pPr indent="0" marL="0">
              <a:buNone/>
            </a:pPr>
            <a:r>
              <a:rPr lang="en-US" sz="2000" b="1" dirty="0">
                <a:solidFill>
                  <a:schemeClr val="accent1"/>
                </a:solidFill>
              </a:rPr>
              <a:t>x = 7</a:t>
            </a:r>
            <a:endParaRPr lang="en-US" sz="2000" dirty="0"/>
          </a:p>
        </p:txBody>
      </p:sp>
      <p:sp>
        <p:nvSpPr>
          <p:cNvPr id="24" name="card_373"/>
          <p:cNvSpPr/>
          <p:nvPr/>
        </p:nvSpPr>
        <p:spPr>
          <a:xfrm>
            <a:off x="3291840" y="2926080"/>
            <a:ext cx="2560320" cy="1554480"/>
          </a:xfrm>
          <a:prstGeom prst="roundRect">
            <a:avLst>
              <a:gd name="adj" fmla="val 7059"/>
            </a:avLst>
          </a:prstGeom>
          <a:solidFill>
            <a:schemeClr val="bg2"/>
          </a:solidFill>
          <a:ln w="12700">
            <a:solidFill>
              <a:schemeClr val="bg2"/>
            </a:solidFill>
            <a:prstDash val="solid"/>
          </a:ln>
        </p:spPr>
      </p:sp>
      <p:sp>
        <p:nvSpPr>
          <p:cNvPr id="25" name="badge_374"/>
          <p:cNvSpPr/>
          <p:nvPr/>
        </p:nvSpPr>
        <p:spPr>
          <a:xfrm>
            <a:off x="3456432" y="30906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5</a:t>
            </a:r>
            <a:endParaRPr lang="en-US" sz="1400" dirty="0"/>
          </a:p>
        </p:txBody>
      </p:sp>
      <p:sp>
        <p:nvSpPr>
          <p:cNvPr id="26" name="text_375"/>
          <p:cNvSpPr txBox="1"/>
          <p:nvPr/>
        </p:nvSpPr>
        <p:spPr>
          <a:xfrm>
            <a:off x="3977640" y="30632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(x + 5)/2 = 8</a:t>
            </a:r>
            <a:endParaRPr lang="en-US" sz="1800" dirty="0"/>
          </a:p>
        </p:txBody>
      </p:sp>
      <p:sp>
        <p:nvSpPr>
          <p:cNvPr id="27" name="text_376"/>
          <p:cNvSpPr txBox="1"/>
          <p:nvPr/>
        </p:nvSpPr>
        <p:spPr>
          <a:xfrm>
            <a:off x="3520440" y="3611880"/>
            <a:ext cx="2148840" cy="365760"/>
          </a:xfrm>
          <a:prstGeom prst="rect">
            <a:avLst/>
          </a:prstGeom>
          <a:noFill/>
          <a:ln/>
        </p:spPr>
        <p:txBody>
          <a:bodyPr wrap="square" lIns="0" tIns="0" rIns="0" bIns="0" rtlCol="0" anchor="ctr"/>
          <a:lstStyle/>
          <a:p>
            <a:pPr indent="0" marL="0">
              <a:buNone/>
            </a:pPr>
            <a:r>
              <a:rPr lang="en-US" sz="1400" dirty="0">
                <a:solidFill>
                  <a:schemeClr val="accent2"/>
                </a:solidFill>
              </a:rPr>
              <a:t>x + 5 = 16</a:t>
            </a:r>
            <a:endParaRPr lang="en-US" sz="1400" dirty="0"/>
          </a:p>
        </p:txBody>
      </p:sp>
      <p:sp>
        <p:nvSpPr>
          <p:cNvPr id="28" name="text_377"/>
          <p:cNvSpPr txBox="1"/>
          <p:nvPr/>
        </p:nvSpPr>
        <p:spPr>
          <a:xfrm>
            <a:off x="3520440" y="3931920"/>
            <a:ext cx="2148840" cy="411480"/>
          </a:xfrm>
          <a:prstGeom prst="rect">
            <a:avLst/>
          </a:prstGeom>
          <a:noFill/>
          <a:ln/>
        </p:spPr>
        <p:txBody>
          <a:bodyPr wrap="square" lIns="0" tIns="0" rIns="0" bIns="0" rtlCol="0" anchor="ctr"/>
          <a:lstStyle/>
          <a:p>
            <a:pPr indent="0" marL="0">
              <a:buNone/>
            </a:pPr>
            <a:r>
              <a:rPr lang="en-US" sz="2000" b="1" dirty="0">
                <a:solidFill>
                  <a:schemeClr val="accent1"/>
                </a:solidFill>
              </a:rPr>
              <a:t>x = 11</a:t>
            </a:r>
            <a:endParaRPr lang="en-US" sz="2000" dirty="0"/>
          </a:p>
        </p:txBody>
      </p:sp>
      <p:sp>
        <p:nvSpPr>
          <p:cNvPr id="29" name="card_378"/>
          <p:cNvSpPr/>
          <p:nvPr/>
        </p:nvSpPr>
        <p:spPr>
          <a:xfrm>
            <a:off x="6126480" y="2926080"/>
            <a:ext cx="2560320" cy="1554480"/>
          </a:xfrm>
          <a:prstGeom prst="roundRect">
            <a:avLst>
              <a:gd name="adj" fmla="val 7059"/>
            </a:avLst>
          </a:prstGeom>
          <a:solidFill>
            <a:schemeClr val="bg2"/>
          </a:solidFill>
          <a:ln w="12700">
            <a:solidFill>
              <a:schemeClr val="bg2"/>
            </a:solidFill>
            <a:prstDash val="solid"/>
          </a:ln>
        </p:spPr>
      </p:sp>
      <p:sp>
        <p:nvSpPr>
          <p:cNvPr id="30" name="badge_379"/>
          <p:cNvSpPr/>
          <p:nvPr/>
        </p:nvSpPr>
        <p:spPr>
          <a:xfrm>
            <a:off x="6291072" y="309067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6</a:t>
            </a:r>
            <a:endParaRPr lang="en-US" sz="1400" dirty="0"/>
          </a:p>
        </p:txBody>
      </p:sp>
      <p:sp>
        <p:nvSpPr>
          <p:cNvPr id="31" name="text_380"/>
          <p:cNvSpPr txBox="1"/>
          <p:nvPr/>
        </p:nvSpPr>
        <p:spPr>
          <a:xfrm>
            <a:off x="6812280" y="306324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5(x − 2) = 2(x + 7)</a:t>
            </a:r>
            <a:endParaRPr lang="en-US" sz="1800" dirty="0"/>
          </a:p>
        </p:txBody>
      </p:sp>
      <p:sp>
        <p:nvSpPr>
          <p:cNvPr id="32" name="text_381"/>
          <p:cNvSpPr txBox="1"/>
          <p:nvPr/>
        </p:nvSpPr>
        <p:spPr>
          <a:xfrm>
            <a:off x="6355080" y="3611880"/>
            <a:ext cx="2148840" cy="365760"/>
          </a:xfrm>
          <a:prstGeom prst="rect">
            <a:avLst/>
          </a:prstGeom>
          <a:noFill/>
          <a:ln/>
        </p:spPr>
        <p:txBody>
          <a:bodyPr wrap="square" lIns="0" tIns="0" rIns="0" bIns="0" rtlCol="0" anchor="ctr"/>
          <a:lstStyle/>
          <a:p>
            <a:pPr indent="0" marL="0">
              <a:buNone/>
            </a:pPr>
            <a:r>
              <a:rPr lang="en-US" sz="1400" dirty="0">
                <a:solidFill>
                  <a:schemeClr val="accent2"/>
                </a:solidFill>
              </a:rPr>
              <a:t>5x − 10 = 2x + 14, so 3x = 24</a:t>
            </a:r>
            <a:endParaRPr lang="en-US" sz="1400" dirty="0"/>
          </a:p>
        </p:txBody>
      </p:sp>
      <p:sp>
        <p:nvSpPr>
          <p:cNvPr id="33" name="text_382"/>
          <p:cNvSpPr txBox="1"/>
          <p:nvPr/>
        </p:nvSpPr>
        <p:spPr>
          <a:xfrm>
            <a:off x="6355080" y="3931920"/>
            <a:ext cx="2148840" cy="411480"/>
          </a:xfrm>
          <a:prstGeom prst="rect">
            <a:avLst/>
          </a:prstGeom>
          <a:noFill/>
          <a:ln/>
        </p:spPr>
        <p:txBody>
          <a:bodyPr wrap="square" lIns="0" tIns="0" rIns="0" bIns="0" rtlCol="0" anchor="ctr"/>
          <a:lstStyle/>
          <a:p>
            <a:pPr indent="0" marL="0">
              <a:buNone/>
            </a:pPr>
            <a:r>
              <a:rPr lang="en-US" sz="2000" b="1" dirty="0">
                <a:solidFill>
                  <a:schemeClr val="accent1"/>
                </a:solidFill>
              </a:rPr>
              <a:t>x = 8</a:t>
            </a:r>
            <a:endParaRPr lang="en-US" sz="20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0"/>
          <p:cNvSpPr/>
          <p:nvPr>
            <p:ph idx="101" type="title" hasCustomPrompt="1"/>
          </p:nvPr>
        </p:nvSpPr>
        <p:spPr>
          <a:xfrm>
            <a:off x="548640" y="2103120"/>
            <a:ext cx="8046720" cy="1188720"/>
          </a:xfrm>
          <a:prstGeom prst="rect">
            <a:avLst/>
          </a:prstGeom>
          <a:noFill/>
          <a:ln/>
        </p:spPr>
        <p:txBody>
          <a:bodyPr wrap="square" lIns="0" tIns="0" rIns="0" bIns="0" rtlCol="0" anchor="t"/>
          <a:lstStyle/>
          <a:p>
            <a:pPr algn="l" indent="0" marL="0">
              <a:buNone/>
            </a:pPr>
            <a:r>
              <a:rPr lang="en-US" sz="3600" b="1" dirty="0">
                <a:solidFill>
                  <a:schemeClr val="bg1"/>
                </a:solidFill>
              </a:rPr>
              <a:t>Problem solving</a:t>
            </a:r>
            <a:endParaRPr lang="en-US" sz="3600" dirty="0"/>
          </a:p>
        </p:txBody>
      </p:sp>
      <p:sp>
        <p:nvSpPr>
          <p:cNvPr id="3" name="Text 0"/>
          <p:cNvSpPr/>
          <p:nvPr>
            <p:ph idx="100" type="body" hasCustomPrompt="1"/>
          </p:nvPr>
        </p:nvSpPr>
        <p:spPr>
          <a:xfrm>
            <a:off x="548640" y="1600200"/>
            <a:ext cx="8046720" cy="411480"/>
          </a:xfrm>
          <a:prstGeom prst="rect">
            <a:avLst/>
          </a:prstGeom>
          <a:noFill/>
          <a:ln/>
        </p:spPr>
        <p:txBody>
          <a:bodyPr wrap="square" lIns="0" tIns="0" rIns="0" bIns="0" rtlCol="0" anchor="b"/>
          <a:lstStyle/>
          <a:p>
            <a:pPr algn="l" indent="0" marL="0">
              <a:buNone/>
            </a:pPr>
            <a:r>
              <a:rPr lang="en-US" sz="1800" b="1" dirty="0">
                <a:solidFill>
                  <a:schemeClr val="accent3"/>
                </a:solidFill>
              </a:rPr>
              <a:t>Part 3</a:t>
            </a:r>
            <a:endParaRPr lang="en-US" sz="18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bg2"/>
                </a:solidFill>
              </a:defRPr>
            </a:lvl1pPr>
          </a:lstStyle>
          <a:p>
            <a:pPr algn="r"/>
            <a:fld id="{F7021451-1387-4CA6-816F-3879F97B5CBC}" type="slidenum">
              <a:rPr b="0" lang="en-US"/>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0"/>
          <p:cNvSpPr/>
          <p:nvPr>
            <p:ph idx="100" type="title" hasCustomPrompt="1"/>
          </p:nvPr>
        </p:nvSpPr>
        <p:spPr>
          <a:xfrm>
            <a:off x="365760" y="201168"/>
            <a:ext cx="8412480" cy="685800"/>
          </a:xfrm>
          <a:prstGeom prst="rect">
            <a:avLst/>
          </a:prstGeom>
          <a:noFill/>
          <a:ln/>
        </p:spPr>
        <p:txBody>
          <a:bodyPr wrap="square" lIns="0" tIns="0" rIns="0" bIns="0" rtlCol="0" anchor="ctr"/>
          <a:lstStyle/>
          <a:p>
            <a:pPr algn="ctr" indent="0" marL="0">
              <a:buNone/>
            </a:pPr>
            <a:r>
              <a:rPr lang="en-US" sz="3200" b="1" dirty="0">
                <a:solidFill>
                  <a:schemeClr val="tx1"/>
                </a:solidFill>
              </a:rPr>
              <a:t>Forming an equation</a:t>
            </a:r>
            <a:endParaRPr lang="en-US" sz="3200" dirty="0"/>
          </a:p>
        </p:txBody>
      </p:sp>
      <p:sp>
        <p:nvSpPr>
          <p:cNvPr id="4" name="card_383"/>
          <p:cNvSpPr/>
          <p:nvPr/>
        </p:nvSpPr>
        <p:spPr>
          <a:xfrm>
            <a:off x="457200" y="1097280"/>
            <a:ext cx="8229600" cy="685800"/>
          </a:xfrm>
          <a:prstGeom prst="roundRect">
            <a:avLst>
              <a:gd name="adj" fmla="val 16000"/>
            </a:avLst>
          </a:prstGeom>
          <a:solidFill>
            <a:schemeClr val="bg2"/>
          </a:solidFill>
          <a:ln w="12700">
            <a:solidFill>
              <a:schemeClr val="bg2"/>
            </a:solidFill>
            <a:prstDash val="solid"/>
          </a:ln>
        </p:spPr>
      </p:sp>
      <p:sp>
        <p:nvSpPr>
          <p:cNvPr id="5" name="text_384"/>
          <p:cNvSpPr txBox="1"/>
          <p:nvPr/>
        </p:nvSpPr>
        <p:spPr>
          <a:xfrm>
            <a:off x="685800" y="1097280"/>
            <a:ext cx="7772400" cy="685800"/>
          </a:xfrm>
          <a:prstGeom prst="rect">
            <a:avLst/>
          </a:prstGeom>
          <a:noFill/>
          <a:ln/>
        </p:spPr>
        <p:txBody>
          <a:bodyPr wrap="square" lIns="0" tIns="0" rIns="0" bIns="0" rtlCol="0" anchor="ctr"/>
          <a:lstStyle/>
          <a:p>
            <a:pPr indent="0" marL="0">
              <a:buNone/>
            </a:pPr>
            <a:r>
              <a:rPr lang="en-US" sz="1800" i="1" dirty="0">
                <a:solidFill>
                  <a:schemeClr val="tx1"/>
                </a:solidFill>
              </a:rPr>
              <a:t>“I think of a number, multiply it by 4 and then subtract 7. My answer is 29.”</a:t>
            </a:r>
            <a:endParaRPr lang="en-US" sz="1800" dirty="0"/>
          </a:p>
        </p:txBody>
      </p:sp>
      <p:sp>
        <p:nvSpPr>
          <p:cNvPr id="6" name="mbox_385"/>
          <p:cNvSpPr/>
          <p:nvPr/>
        </p:nvSpPr>
        <p:spPr>
          <a:xfrm>
            <a:off x="914400" y="2011680"/>
            <a:ext cx="1417320" cy="548640"/>
          </a:xfrm>
          <a:prstGeom prst="roundRect">
            <a:avLst>
              <a:gd name="adj" fmla="val 16667"/>
            </a:avLst>
          </a:prstGeom>
          <a:solidFill>
            <a:schemeClr val="accent4"/>
          </a:solidFill>
          <a:ln>
            <a:solidFill>
              <a:schemeClr val="accent4"/>
            </a:solidFill>
          </a:ln>
        </p:spPr>
        <p:txBody>
          <a:bodyPr wrap="square" lIns="0" tIns="0" rIns="0" bIns="0" rtlCol="0" anchor="ctr"/>
          <a:lstStyle/>
          <a:p>
            <a:pPr algn="ctr" indent="0" marL="0">
              <a:buNone/>
            </a:pPr>
            <a:r>
              <a:rPr lang="en-US" sz="1800" b="1" dirty="0">
                <a:solidFill>
                  <a:schemeClr val="bg1"/>
                </a:solidFill>
              </a:rPr>
              <a:t>n</a:t>
            </a:r>
            <a:endParaRPr lang="en-US" sz="1800" dirty="0"/>
          </a:p>
        </p:txBody>
      </p:sp>
      <p:sp>
        <p:nvSpPr>
          <p:cNvPr id="7" name="arrow_386"/>
          <p:cNvSpPr/>
          <p:nvPr/>
        </p:nvSpPr>
        <p:spPr>
          <a:xfrm>
            <a:off x="2404872" y="2194560"/>
            <a:ext cx="539496" cy="182880"/>
          </a:xfrm>
          <a:prstGeom prst="rightArrow">
            <a:avLst/>
          </a:prstGeom>
          <a:solidFill>
            <a:schemeClr val="tx2"/>
          </a:solidFill>
          <a:ln w="12700">
            <a:solidFill>
              <a:schemeClr val="tx2"/>
            </a:solidFill>
            <a:prstDash val="solid"/>
          </a:ln>
        </p:spPr>
      </p:sp>
      <p:sp>
        <p:nvSpPr>
          <p:cNvPr id="8" name="mbox_387"/>
          <p:cNvSpPr/>
          <p:nvPr/>
        </p:nvSpPr>
        <p:spPr>
          <a:xfrm>
            <a:off x="3017520" y="2011680"/>
            <a:ext cx="1417320" cy="548640"/>
          </a:xfrm>
          <a:prstGeom prst="roundRect">
            <a:avLst>
              <a:gd name="adj" fmla="val 16667"/>
            </a:avLst>
          </a:prstGeom>
          <a:solidFill>
            <a:schemeClr val="bg2"/>
          </a:solidFill>
          <a:ln>
            <a:solidFill>
              <a:schemeClr val="bg2"/>
            </a:solidFill>
          </a:ln>
        </p:spPr>
        <p:txBody>
          <a:bodyPr wrap="square" lIns="0" tIns="0" rIns="0" bIns="0" rtlCol="0" anchor="ctr"/>
          <a:lstStyle/>
          <a:p>
            <a:pPr algn="ctr" indent="0" marL="0">
              <a:buNone/>
            </a:pPr>
            <a:r>
              <a:rPr lang="en-US" sz="1800" b="1" dirty="0">
                <a:solidFill>
                  <a:schemeClr val="tx1"/>
                </a:solidFill>
              </a:rPr>
              <a:t>× 4</a:t>
            </a:r>
            <a:endParaRPr lang="en-US" sz="1800" dirty="0"/>
          </a:p>
        </p:txBody>
      </p:sp>
      <p:sp>
        <p:nvSpPr>
          <p:cNvPr id="9" name="arrow_388"/>
          <p:cNvSpPr/>
          <p:nvPr/>
        </p:nvSpPr>
        <p:spPr>
          <a:xfrm>
            <a:off x="4507992" y="2194560"/>
            <a:ext cx="539496" cy="182880"/>
          </a:xfrm>
          <a:prstGeom prst="rightArrow">
            <a:avLst/>
          </a:prstGeom>
          <a:solidFill>
            <a:schemeClr val="tx2"/>
          </a:solidFill>
          <a:ln w="12700">
            <a:solidFill>
              <a:schemeClr val="tx2"/>
            </a:solidFill>
            <a:prstDash val="solid"/>
          </a:ln>
        </p:spPr>
      </p:sp>
      <p:sp>
        <p:nvSpPr>
          <p:cNvPr id="10" name="mbox_389"/>
          <p:cNvSpPr/>
          <p:nvPr/>
        </p:nvSpPr>
        <p:spPr>
          <a:xfrm>
            <a:off x="5120640" y="2011680"/>
            <a:ext cx="1417320" cy="548640"/>
          </a:xfrm>
          <a:prstGeom prst="roundRect">
            <a:avLst>
              <a:gd name="adj" fmla="val 16667"/>
            </a:avLst>
          </a:prstGeom>
          <a:solidFill>
            <a:schemeClr val="bg2"/>
          </a:solidFill>
          <a:ln>
            <a:solidFill>
              <a:schemeClr val="bg2"/>
            </a:solidFill>
          </a:ln>
        </p:spPr>
        <p:txBody>
          <a:bodyPr wrap="square" lIns="0" tIns="0" rIns="0" bIns="0" rtlCol="0" anchor="ctr"/>
          <a:lstStyle/>
          <a:p>
            <a:pPr algn="ctr" indent="0" marL="0">
              <a:buNone/>
            </a:pPr>
            <a:r>
              <a:rPr lang="en-US" sz="1800" b="1" dirty="0">
                <a:solidFill>
                  <a:schemeClr val="tx1"/>
                </a:solidFill>
              </a:rPr>
              <a:t>− 7</a:t>
            </a:r>
            <a:endParaRPr lang="en-US" sz="1800" dirty="0"/>
          </a:p>
        </p:txBody>
      </p:sp>
      <p:sp>
        <p:nvSpPr>
          <p:cNvPr id="11" name="arrow_390"/>
          <p:cNvSpPr/>
          <p:nvPr/>
        </p:nvSpPr>
        <p:spPr>
          <a:xfrm>
            <a:off x="6611112" y="2194560"/>
            <a:ext cx="539496" cy="182880"/>
          </a:xfrm>
          <a:prstGeom prst="rightArrow">
            <a:avLst/>
          </a:prstGeom>
          <a:solidFill>
            <a:schemeClr val="tx2"/>
          </a:solidFill>
          <a:ln w="12700">
            <a:solidFill>
              <a:schemeClr val="tx2"/>
            </a:solidFill>
            <a:prstDash val="solid"/>
          </a:ln>
        </p:spPr>
      </p:sp>
      <p:sp>
        <p:nvSpPr>
          <p:cNvPr id="12" name="mbox_391"/>
          <p:cNvSpPr/>
          <p:nvPr/>
        </p:nvSpPr>
        <p:spPr>
          <a:xfrm>
            <a:off x="7223760" y="2011680"/>
            <a:ext cx="1417320" cy="548640"/>
          </a:xfrm>
          <a:prstGeom prst="roundRect">
            <a:avLst>
              <a:gd name="adj" fmla="val 16667"/>
            </a:avLst>
          </a:prstGeom>
          <a:solidFill>
            <a:schemeClr val="bg2"/>
          </a:solidFill>
          <a:ln>
            <a:solidFill>
              <a:schemeClr val="bg2"/>
            </a:solidFill>
          </a:ln>
        </p:spPr>
        <p:txBody>
          <a:bodyPr wrap="square" lIns="0" tIns="0" rIns="0" bIns="0" rtlCol="0" anchor="ctr"/>
          <a:lstStyle/>
          <a:p>
            <a:pPr algn="ctr" indent="0" marL="0">
              <a:buNone/>
            </a:pPr>
            <a:r>
              <a:rPr lang="en-US" sz="1800" b="1" dirty="0">
                <a:solidFill>
                  <a:schemeClr val="tx1"/>
                </a:solidFill>
              </a:rPr>
              <a:t>29</a:t>
            </a:r>
            <a:endParaRPr lang="en-US" sz="1800" dirty="0"/>
          </a:p>
        </p:txBody>
      </p:sp>
      <p:sp>
        <p:nvSpPr>
          <p:cNvPr id="13" name="text_392"/>
          <p:cNvSpPr txBox="1"/>
          <p:nvPr/>
        </p:nvSpPr>
        <p:spPr>
          <a:xfrm>
            <a:off x="457200" y="2788920"/>
            <a:ext cx="3840480" cy="320040"/>
          </a:xfrm>
          <a:prstGeom prst="rect">
            <a:avLst/>
          </a:prstGeom>
          <a:noFill/>
          <a:ln/>
        </p:spPr>
        <p:txBody>
          <a:bodyPr wrap="square" lIns="0" tIns="0" rIns="0" bIns="0" rtlCol="0" anchor="t"/>
          <a:lstStyle/>
          <a:p>
            <a:pPr indent="0" marL="0">
              <a:buNone/>
            </a:pPr>
            <a:r>
              <a:rPr lang="en-US" sz="1400" b="1" dirty="0">
                <a:solidFill>
                  <a:schemeClr val="tx2"/>
                </a:solidFill>
              </a:rPr>
              <a:t>Equation</a:t>
            </a:r>
            <a:endParaRPr lang="en-US" sz="1400" dirty="0"/>
          </a:p>
        </p:txBody>
      </p:sp>
      <p:sp>
        <p:nvSpPr>
          <p:cNvPr id="14" name="text_393"/>
          <p:cNvSpPr txBox="1"/>
          <p:nvPr/>
        </p:nvSpPr>
        <p:spPr>
          <a:xfrm>
            <a:off x="457200" y="3108960"/>
            <a:ext cx="3840480" cy="457200"/>
          </a:xfrm>
          <a:prstGeom prst="rect">
            <a:avLst/>
          </a:prstGeom>
          <a:noFill/>
          <a:ln/>
        </p:spPr>
        <p:txBody>
          <a:bodyPr wrap="square" lIns="0" tIns="0" rIns="0" bIns="0" rtlCol="0" anchor="t"/>
          <a:lstStyle/>
          <a:p>
            <a:pPr indent="0" marL="0">
              <a:buNone/>
            </a:pPr>
            <a:r>
              <a:rPr lang="en-US" sz="2400" b="1" dirty="0">
                <a:solidFill>
                  <a:schemeClr val="tx1"/>
                </a:solidFill>
                <a:latin typeface="+mj-lt" pitchFamily="34" charset="0"/>
                <a:ea typeface="+mj-lt" pitchFamily="34" charset="-122"/>
                <a:cs typeface="+mj-lt" pitchFamily="34" charset="-120"/>
              </a:rPr>
              <a:t>4n − 7 = 29</a:t>
            </a:r>
            <a:endParaRPr lang="en-US" sz="2400" dirty="0"/>
          </a:p>
        </p:txBody>
      </p:sp>
      <p:sp>
        <p:nvSpPr>
          <p:cNvPr id="15" name="badge_394"/>
          <p:cNvSpPr/>
          <p:nvPr/>
        </p:nvSpPr>
        <p:spPr>
          <a:xfrm>
            <a:off x="4480560" y="2948940"/>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16" name="text_395"/>
          <p:cNvSpPr txBox="1"/>
          <p:nvPr/>
        </p:nvSpPr>
        <p:spPr>
          <a:xfrm>
            <a:off x="4983480" y="2788920"/>
            <a:ext cx="1828800" cy="685800"/>
          </a:xfrm>
          <a:prstGeom prst="rect">
            <a:avLst/>
          </a:prstGeom>
          <a:noFill/>
          <a:ln/>
        </p:spPr>
        <p:txBody>
          <a:bodyPr wrap="square" lIns="0" tIns="0" rIns="0" bIns="0" rtlCol="0" anchor="ctr"/>
          <a:lstStyle/>
          <a:p>
            <a:pPr indent="0" marL="0">
              <a:buNone/>
            </a:pPr>
            <a:r>
              <a:rPr lang="en-US" sz="2200" dirty="0">
                <a:solidFill>
                  <a:schemeClr val="tx1"/>
                </a:solidFill>
              </a:rPr>
              <a:t>4n = 36</a:t>
            </a:r>
            <a:endParaRPr lang="en-US" sz="2200" dirty="0"/>
          </a:p>
        </p:txBody>
      </p:sp>
      <p:sp>
        <p:nvSpPr>
          <p:cNvPr id="17" name="text_396"/>
          <p:cNvSpPr txBox="1"/>
          <p:nvPr/>
        </p:nvSpPr>
        <p:spPr>
          <a:xfrm>
            <a:off x="6903720" y="2788920"/>
            <a:ext cx="1783080" cy="685800"/>
          </a:xfrm>
          <a:prstGeom prst="rect">
            <a:avLst/>
          </a:prstGeom>
          <a:noFill/>
          <a:ln/>
        </p:spPr>
        <p:txBody>
          <a:bodyPr wrap="square" lIns="0" tIns="0" rIns="0" bIns="0" rtlCol="0" anchor="ctr"/>
          <a:lstStyle/>
          <a:p>
            <a:pPr indent="0" marL="0">
              <a:buNone/>
            </a:pPr>
            <a:r>
              <a:rPr lang="en-US" sz="1400" i="1" dirty="0">
                <a:solidFill>
                  <a:schemeClr val="accent2"/>
                </a:solidFill>
              </a:rPr>
              <a:t>+ 7 both sides</a:t>
            </a:r>
            <a:endParaRPr lang="en-US" sz="1400" dirty="0"/>
          </a:p>
        </p:txBody>
      </p:sp>
      <p:sp>
        <p:nvSpPr>
          <p:cNvPr id="18" name="badge_397"/>
          <p:cNvSpPr/>
          <p:nvPr/>
        </p:nvSpPr>
        <p:spPr>
          <a:xfrm>
            <a:off x="4480560" y="3634740"/>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19" name="text_398"/>
          <p:cNvSpPr txBox="1"/>
          <p:nvPr/>
        </p:nvSpPr>
        <p:spPr>
          <a:xfrm>
            <a:off x="4983480" y="3474720"/>
            <a:ext cx="1828800" cy="685800"/>
          </a:xfrm>
          <a:prstGeom prst="rect">
            <a:avLst/>
          </a:prstGeom>
          <a:noFill/>
          <a:ln/>
        </p:spPr>
        <p:txBody>
          <a:bodyPr wrap="square" lIns="0" tIns="0" rIns="0" bIns="0" rtlCol="0" anchor="ctr"/>
          <a:lstStyle/>
          <a:p>
            <a:pPr indent="0" marL="0">
              <a:buNone/>
            </a:pPr>
            <a:r>
              <a:rPr lang="en-US" sz="2200" b="1" dirty="0">
                <a:solidFill>
                  <a:schemeClr val="accent1"/>
                </a:solidFill>
              </a:rPr>
              <a:t>n = 9</a:t>
            </a:r>
            <a:endParaRPr lang="en-US" sz="2200" dirty="0"/>
          </a:p>
        </p:txBody>
      </p:sp>
      <p:sp>
        <p:nvSpPr>
          <p:cNvPr id="20" name="text_399"/>
          <p:cNvSpPr txBox="1"/>
          <p:nvPr/>
        </p:nvSpPr>
        <p:spPr>
          <a:xfrm>
            <a:off x="6903720" y="3474720"/>
            <a:ext cx="1783080" cy="685800"/>
          </a:xfrm>
          <a:prstGeom prst="rect">
            <a:avLst/>
          </a:prstGeom>
          <a:noFill/>
          <a:ln/>
        </p:spPr>
        <p:txBody>
          <a:bodyPr wrap="square" lIns="0" tIns="0" rIns="0" bIns="0" rtlCol="0" anchor="ctr"/>
          <a:lstStyle/>
          <a:p>
            <a:pPr indent="0" marL="0">
              <a:buNone/>
            </a:pPr>
            <a:r>
              <a:rPr lang="en-US" sz="1400" i="1" dirty="0">
                <a:solidFill>
                  <a:schemeClr val="accent2"/>
                </a:solidFill>
              </a:rPr>
              <a:t>÷ 4 both sides</a:t>
            </a:r>
            <a:endParaRPr lang="en-US" sz="14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0"/>
          <p:cNvSpPr/>
          <p:nvPr>
            <p:ph idx="100" type="title" hasCustomPrompt="1"/>
          </p:nvPr>
        </p:nvSpPr>
        <p:spPr>
          <a:xfrm>
            <a:off x="365760" y="201168"/>
            <a:ext cx="8412480" cy="685800"/>
          </a:xfrm>
          <a:prstGeom prst="rect">
            <a:avLst/>
          </a:prstGeom>
          <a:noFill/>
          <a:ln/>
        </p:spPr>
        <p:txBody>
          <a:bodyPr wrap="square" lIns="0" tIns="0" rIns="0" bIns="0" rtlCol="0" anchor="ctr"/>
          <a:lstStyle/>
          <a:p>
            <a:pPr algn="ctr" indent="0" marL="0">
              <a:buNone/>
            </a:pPr>
            <a:r>
              <a:rPr lang="en-US" sz="3200" b="1" dirty="0">
                <a:solidFill>
                  <a:schemeClr val="tx1"/>
                </a:solidFill>
              </a:rPr>
              <a:t>Problem 1: perimeter</a:t>
            </a:r>
            <a:endParaRPr lang="en-US" sz="3200" dirty="0"/>
          </a:p>
        </p:txBody>
      </p:sp>
      <p:sp>
        <p:nvSpPr>
          <p:cNvPr id="4" name="text_400"/>
          <p:cNvSpPr txBox="1"/>
          <p:nvPr/>
        </p:nvSpPr>
        <p:spPr>
          <a:xfrm>
            <a:off x="457200" y="1051560"/>
            <a:ext cx="2926080" cy="594360"/>
          </a:xfrm>
          <a:prstGeom prst="rect">
            <a:avLst/>
          </a:prstGeom>
          <a:noFill/>
          <a:ln/>
        </p:spPr>
        <p:txBody>
          <a:bodyPr wrap="square" lIns="0" tIns="0" rIns="0" bIns="0" rtlCol="0" anchor="t"/>
          <a:lstStyle/>
          <a:p>
            <a:pPr indent="0" marL="0">
              <a:buNone/>
            </a:pPr>
            <a:r>
              <a:rPr lang="en-US" sz="1600" dirty="0">
                <a:solidFill>
                  <a:schemeClr val="tx1"/>
                </a:solidFill>
              </a:rPr>
              <a:t>The perimeter of this rectangle is 32 cm. Find its length.</a:t>
            </a:r>
            <a:endParaRPr lang="en-US" sz="1600" dirty="0"/>
          </a:p>
        </p:txBody>
      </p:sp>
      <p:sp>
        <p:nvSpPr>
          <p:cNvPr id="5" name="rect_401"/>
          <p:cNvSpPr/>
          <p:nvPr/>
        </p:nvSpPr>
        <p:spPr>
          <a:xfrm>
            <a:off x="640080" y="2148840"/>
            <a:ext cx="2286000" cy="1463040"/>
          </a:xfrm>
          <a:prstGeom prst="rect">
            <a:avLst/>
          </a:prstGeom>
          <a:solidFill>
            <a:schemeClr val="bg2"/>
          </a:solidFill>
          <a:ln w="25400">
            <a:solidFill>
              <a:schemeClr val="tx1"/>
            </a:solidFill>
            <a:prstDash val="solid"/>
          </a:ln>
        </p:spPr>
      </p:sp>
      <p:sp>
        <p:nvSpPr>
          <p:cNvPr id="6" name="text_402"/>
          <p:cNvSpPr txBox="1"/>
          <p:nvPr/>
        </p:nvSpPr>
        <p:spPr>
          <a:xfrm>
            <a:off x="868680" y="1737360"/>
            <a:ext cx="1828800" cy="320040"/>
          </a:xfrm>
          <a:prstGeom prst="rect">
            <a:avLst/>
          </a:prstGeom>
          <a:noFill/>
          <a:ln/>
        </p:spPr>
        <p:txBody>
          <a:bodyPr wrap="square" lIns="0" tIns="0" rIns="0" bIns="0" rtlCol="0" anchor="b"/>
          <a:lstStyle/>
          <a:p>
            <a:pPr algn="ctr" indent="0" marL="0">
              <a:buNone/>
            </a:pPr>
            <a:r>
              <a:rPr lang="en-US" sz="1600" b="1" dirty="0">
                <a:solidFill>
                  <a:schemeClr val="accent4"/>
                </a:solidFill>
              </a:rPr>
              <a:t>2x + 3</a:t>
            </a:r>
            <a:endParaRPr lang="en-US" sz="1600" dirty="0"/>
          </a:p>
        </p:txBody>
      </p:sp>
      <p:sp>
        <p:nvSpPr>
          <p:cNvPr id="7" name="text_403"/>
          <p:cNvSpPr txBox="1"/>
          <p:nvPr/>
        </p:nvSpPr>
        <p:spPr>
          <a:xfrm>
            <a:off x="3035808" y="2697480"/>
            <a:ext cx="822960" cy="365760"/>
          </a:xfrm>
          <a:prstGeom prst="rect">
            <a:avLst/>
          </a:prstGeom>
          <a:noFill/>
          <a:ln/>
        </p:spPr>
        <p:txBody>
          <a:bodyPr wrap="square" lIns="0" tIns="0" rIns="0" bIns="0" rtlCol="0" anchor="ctr"/>
          <a:lstStyle/>
          <a:p>
            <a:pPr indent="0" marL="0">
              <a:buNone/>
            </a:pPr>
            <a:r>
              <a:rPr lang="en-US" sz="1600" b="1" dirty="0">
                <a:solidFill>
                  <a:schemeClr val="accent4"/>
                </a:solidFill>
              </a:rPr>
              <a:t>x + 1</a:t>
            </a:r>
            <a:endParaRPr lang="en-US" sz="1600" dirty="0"/>
          </a:p>
        </p:txBody>
      </p:sp>
      <p:sp>
        <p:nvSpPr>
          <p:cNvPr id="8" name="text_404"/>
          <p:cNvSpPr txBox="1"/>
          <p:nvPr/>
        </p:nvSpPr>
        <p:spPr>
          <a:xfrm>
            <a:off x="640080" y="3749040"/>
            <a:ext cx="2286000" cy="274320"/>
          </a:xfrm>
          <a:prstGeom prst="rect">
            <a:avLst/>
          </a:prstGeom>
          <a:noFill/>
          <a:ln/>
        </p:spPr>
        <p:txBody>
          <a:bodyPr wrap="square" lIns="0" tIns="0" rIns="0" bIns="0" rtlCol="0" anchor="t"/>
          <a:lstStyle/>
          <a:p>
            <a:pPr algn="ctr" indent="0" marL="0">
              <a:buNone/>
            </a:pPr>
            <a:r>
              <a:rPr lang="en-US" sz="1200" i="1" dirty="0">
                <a:solidFill>
                  <a:schemeClr val="tx2"/>
                </a:solidFill>
              </a:rPr>
              <a:t>Not drawn to scale</a:t>
            </a:r>
            <a:endParaRPr lang="en-US" sz="1200" dirty="0"/>
          </a:p>
        </p:txBody>
      </p:sp>
      <p:sp>
        <p:nvSpPr>
          <p:cNvPr id="9" name="badge_405"/>
          <p:cNvSpPr/>
          <p:nvPr/>
        </p:nvSpPr>
        <p:spPr>
          <a:xfrm>
            <a:off x="3657600" y="1197864"/>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10" name="text_406"/>
          <p:cNvSpPr txBox="1"/>
          <p:nvPr/>
        </p:nvSpPr>
        <p:spPr>
          <a:xfrm>
            <a:off x="4160520" y="1051560"/>
            <a:ext cx="3063240" cy="658368"/>
          </a:xfrm>
          <a:prstGeom prst="rect">
            <a:avLst/>
          </a:prstGeom>
          <a:noFill/>
          <a:ln/>
        </p:spPr>
        <p:txBody>
          <a:bodyPr wrap="square" lIns="0" tIns="0" rIns="0" bIns="0" rtlCol="0" anchor="ctr"/>
          <a:lstStyle/>
          <a:p>
            <a:pPr indent="0" marL="0">
              <a:buNone/>
            </a:pPr>
            <a:r>
              <a:rPr lang="en-US" sz="2000" dirty="0">
                <a:solidFill>
                  <a:schemeClr val="tx1"/>
                </a:solidFill>
              </a:rPr>
              <a:t>2(2x + 3) + 2(x + 1) = 32</a:t>
            </a:r>
            <a:endParaRPr lang="en-US" sz="2000" dirty="0"/>
          </a:p>
        </p:txBody>
      </p:sp>
      <p:sp>
        <p:nvSpPr>
          <p:cNvPr id="11" name="text_407"/>
          <p:cNvSpPr txBox="1"/>
          <p:nvPr/>
        </p:nvSpPr>
        <p:spPr>
          <a:xfrm>
            <a:off x="7315200" y="1051560"/>
            <a:ext cx="1371600" cy="658368"/>
          </a:xfrm>
          <a:prstGeom prst="rect">
            <a:avLst/>
          </a:prstGeom>
          <a:noFill/>
          <a:ln/>
        </p:spPr>
        <p:txBody>
          <a:bodyPr wrap="square" lIns="0" tIns="0" rIns="0" bIns="0" rtlCol="0" anchor="ctr"/>
          <a:lstStyle/>
          <a:p>
            <a:pPr indent="0" marL="0">
              <a:buNone/>
            </a:pPr>
            <a:r>
              <a:rPr lang="en-US" sz="1400" i="1" dirty="0">
                <a:solidFill>
                  <a:schemeClr val="accent2"/>
                </a:solidFill>
              </a:rPr>
              <a:t>Add all 4 sides</a:t>
            </a:r>
            <a:endParaRPr lang="en-US" sz="1400" dirty="0"/>
          </a:p>
        </p:txBody>
      </p:sp>
      <p:sp>
        <p:nvSpPr>
          <p:cNvPr id="12" name="badge_408"/>
          <p:cNvSpPr/>
          <p:nvPr/>
        </p:nvSpPr>
        <p:spPr>
          <a:xfrm>
            <a:off x="3657600" y="1856232"/>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13" name="text_409"/>
          <p:cNvSpPr txBox="1"/>
          <p:nvPr/>
        </p:nvSpPr>
        <p:spPr>
          <a:xfrm>
            <a:off x="4160520" y="1709928"/>
            <a:ext cx="3063240" cy="658368"/>
          </a:xfrm>
          <a:prstGeom prst="rect">
            <a:avLst/>
          </a:prstGeom>
          <a:noFill/>
          <a:ln/>
        </p:spPr>
        <p:txBody>
          <a:bodyPr wrap="square" lIns="0" tIns="0" rIns="0" bIns="0" rtlCol="0" anchor="ctr"/>
          <a:lstStyle/>
          <a:p>
            <a:pPr indent="0" marL="0">
              <a:buNone/>
            </a:pPr>
            <a:r>
              <a:rPr lang="en-US" sz="2200" dirty="0">
                <a:solidFill>
                  <a:schemeClr val="tx1"/>
                </a:solidFill>
              </a:rPr>
              <a:t>6x + 8 = 32</a:t>
            </a:r>
            <a:endParaRPr lang="en-US" sz="2200" dirty="0"/>
          </a:p>
        </p:txBody>
      </p:sp>
      <p:sp>
        <p:nvSpPr>
          <p:cNvPr id="14" name="text_410"/>
          <p:cNvSpPr txBox="1"/>
          <p:nvPr/>
        </p:nvSpPr>
        <p:spPr>
          <a:xfrm>
            <a:off x="7315200" y="1709928"/>
            <a:ext cx="1371600" cy="658368"/>
          </a:xfrm>
          <a:prstGeom prst="rect">
            <a:avLst/>
          </a:prstGeom>
          <a:noFill/>
          <a:ln/>
        </p:spPr>
        <p:txBody>
          <a:bodyPr wrap="square" lIns="0" tIns="0" rIns="0" bIns="0" rtlCol="0" anchor="ctr"/>
          <a:lstStyle/>
          <a:p>
            <a:pPr indent="0" marL="0">
              <a:buNone/>
            </a:pPr>
            <a:r>
              <a:rPr lang="en-US" sz="1400" i="1" dirty="0">
                <a:solidFill>
                  <a:schemeClr val="accent2"/>
                </a:solidFill>
              </a:rPr>
              <a:t>Expand, collect</a:t>
            </a:r>
            <a:endParaRPr lang="en-US" sz="1400" dirty="0"/>
          </a:p>
        </p:txBody>
      </p:sp>
      <p:sp>
        <p:nvSpPr>
          <p:cNvPr id="15" name="badge_411"/>
          <p:cNvSpPr/>
          <p:nvPr/>
        </p:nvSpPr>
        <p:spPr>
          <a:xfrm>
            <a:off x="3657600" y="2514600"/>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16" name="text_412"/>
          <p:cNvSpPr txBox="1"/>
          <p:nvPr/>
        </p:nvSpPr>
        <p:spPr>
          <a:xfrm>
            <a:off x="4160520" y="2368296"/>
            <a:ext cx="3063240" cy="658368"/>
          </a:xfrm>
          <a:prstGeom prst="rect">
            <a:avLst/>
          </a:prstGeom>
          <a:noFill/>
          <a:ln/>
        </p:spPr>
        <p:txBody>
          <a:bodyPr wrap="square" lIns="0" tIns="0" rIns="0" bIns="0" rtlCol="0" anchor="ctr"/>
          <a:lstStyle/>
          <a:p>
            <a:pPr indent="0" marL="0">
              <a:buNone/>
            </a:pPr>
            <a:r>
              <a:rPr lang="en-US" sz="2200" dirty="0">
                <a:solidFill>
                  <a:schemeClr val="tx1"/>
                </a:solidFill>
              </a:rPr>
              <a:t>6x = 24</a:t>
            </a:r>
            <a:endParaRPr lang="en-US" sz="2200" dirty="0"/>
          </a:p>
        </p:txBody>
      </p:sp>
      <p:sp>
        <p:nvSpPr>
          <p:cNvPr id="17" name="text_413"/>
          <p:cNvSpPr txBox="1"/>
          <p:nvPr/>
        </p:nvSpPr>
        <p:spPr>
          <a:xfrm>
            <a:off x="7315200" y="2368296"/>
            <a:ext cx="1371600" cy="658368"/>
          </a:xfrm>
          <a:prstGeom prst="rect">
            <a:avLst/>
          </a:prstGeom>
          <a:noFill/>
          <a:ln/>
        </p:spPr>
        <p:txBody>
          <a:bodyPr wrap="square" lIns="0" tIns="0" rIns="0" bIns="0" rtlCol="0" anchor="ctr"/>
          <a:lstStyle/>
          <a:p>
            <a:pPr indent="0" marL="0">
              <a:buNone/>
            </a:pPr>
            <a:r>
              <a:rPr lang="en-US" sz="1400" i="1" dirty="0">
                <a:solidFill>
                  <a:schemeClr val="accent2"/>
                </a:solidFill>
              </a:rPr>
              <a:t>− 8 both sides</a:t>
            </a:r>
            <a:endParaRPr lang="en-US" sz="1400" dirty="0"/>
          </a:p>
        </p:txBody>
      </p:sp>
      <p:sp>
        <p:nvSpPr>
          <p:cNvPr id="18" name="badge_414"/>
          <p:cNvSpPr/>
          <p:nvPr/>
        </p:nvSpPr>
        <p:spPr>
          <a:xfrm>
            <a:off x="3657600" y="3172968"/>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4</a:t>
            </a:r>
            <a:endParaRPr lang="en-US" sz="1400" dirty="0"/>
          </a:p>
        </p:txBody>
      </p:sp>
      <p:sp>
        <p:nvSpPr>
          <p:cNvPr id="19" name="text_415"/>
          <p:cNvSpPr txBox="1"/>
          <p:nvPr/>
        </p:nvSpPr>
        <p:spPr>
          <a:xfrm>
            <a:off x="4160520" y="3026664"/>
            <a:ext cx="3063240" cy="658368"/>
          </a:xfrm>
          <a:prstGeom prst="rect">
            <a:avLst/>
          </a:prstGeom>
          <a:noFill/>
          <a:ln/>
        </p:spPr>
        <p:txBody>
          <a:bodyPr wrap="square" lIns="0" tIns="0" rIns="0" bIns="0" rtlCol="0" anchor="ctr"/>
          <a:lstStyle/>
          <a:p>
            <a:pPr indent="0" marL="0">
              <a:buNone/>
            </a:pPr>
            <a:r>
              <a:rPr lang="en-US" sz="2200" dirty="0">
                <a:solidFill>
                  <a:schemeClr val="tx1"/>
                </a:solidFill>
              </a:rPr>
              <a:t>x = 4</a:t>
            </a:r>
            <a:endParaRPr lang="en-US" sz="2200" dirty="0"/>
          </a:p>
        </p:txBody>
      </p:sp>
      <p:sp>
        <p:nvSpPr>
          <p:cNvPr id="20" name="text_416"/>
          <p:cNvSpPr txBox="1"/>
          <p:nvPr/>
        </p:nvSpPr>
        <p:spPr>
          <a:xfrm>
            <a:off x="7315200" y="3026664"/>
            <a:ext cx="1371600" cy="658368"/>
          </a:xfrm>
          <a:prstGeom prst="rect">
            <a:avLst/>
          </a:prstGeom>
          <a:noFill/>
          <a:ln/>
        </p:spPr>
        <p:txBody>
          <a:bodyPr wrap="square" lIns="0" tIns="0" rIns="0" bIns="0" rtlCol="0" anchor="ctr"/>
          <a:lstStyle/>
          <a:p>
            <a:pPr indent="0" marL="0">
              <a:buNone/>
            </a:pPr>
            <a:r>
              <a:rPr lang="en-US" sz="1400" i="1" dirty="0">
                <a:solidFill>
                  <a:schemeClr val="accent2"/>
                </a:solidFill>
              </a:rPr>
              <a:t>÷ 6 both sides</a:t>
            </a:r>
            <a:endParaRPr lang="en-US" sz="1400" dirty="0"/>
          </a:p>
        </p:txBody>
      </p:sp>
      <p:sp>
        <p:nvSpPr>
          <p:cNvPr id="21" name="badge_417"/>
          <p:cNvSpPr/>
          <p:nvPr/>
        </p:nvSpPr>
        <p:spPr>
          <a:xfrm>
            <a:off x="3657600" y="3831336"/>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5</a:t>
            </a:r>
            <a:endParaRPr lang="en-US" sz="1400" dirty="0"/>
          </a:p>
        </p:txBody>
      </p:sp>
      <p:sp>
        <p:nvSpPr>
          <p:cNvPr id="22" name="text_418"/>
          <p:cNvSpPr txBox="1"/>
          <p:nvPr/>
        </p:nvSpPr>
        <p:spPr>
          <a:xfrm>
            <a:off x="4160520" y="3685032"/>
            <a:ext cx="3063240" cy="658368"/>
          </a:xfrm>
          <a:prstGeom prst="rect">
            <a:avLst/>
          </a:prstGeom>
          <a:noFill/>
          <a:ln/>
        </p:spPr>
        <p:txBody>
          <a:bodyPr wrap="square" lIns="0" tIns="0" rIns="0" bIns="0" rtlCol="0" anchor="ctr"/>
          <a:lstStyle/>
          <a:p>
            <a:pPr indent="0" marL="0">
              <a:buNone/>
            </a:pPr>
            <a:r>
              <a:rPr lang="en-US" sz="2200" b="1" dirty="0">
                <a:solidFill>
                  <a:schemeClr val="accent1"/>
                </a:solidFill>
              </a:rPr>
              <a:t>Length = 11 cm</a:t>
            </a:r>
            <a:endParaRPr lang="en-US" sz="2200" dirty="0"/>
          </a:p>
        </p:txBody>
      </p:sp>
      <p:sp>
        <p:nvSpPr>
          <p:cNvPr id="23" name="text_419"/>
          <p:cNvSpPr txBox="1"/>
          <p:nvPr/>
        </p:nvSpPr>
        <p:spPr>
          <a:xfrm>
            <a:off x="7315200" y="3685032"/>
            <a:ext cx="1371600" cy="658368"/>
          </a:xfrm>
          <a:prstGeom prst="rect">
            <a:avLst/>
          </a:prstGeom>
          <a:noFill/>
          <a:ln/>
        </p:spPr>
        <p:txBody>
          <a:bodyPr wrap="square" lIns="0" tIns="0" rIns="0" bIns="0" rtlCol="0" anchor="ctr"/>
          <a:lstStyle/>
          <a:p>
            <a:pPr indent="0" marL="0">
              <a:buNone/>
            </a:pPr>
            <a:r>
              <a:rPr lang="en-US" sz="1400" i="1" dirty="0">
                <a:solidFill>
                  <a:schemeClr val="accent2"/>
                </a:solidFill>
              </a:rPr>
              <a:t>2 × 4 + 3</a:t>
            </a:r>
            <a:endParaRPr lang="en-US" sz="14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0"/>
          <p:cNvSpPr/>
          <p:nvPr>
            <p:ph idx="100" type="title" hasCustomPrompt="1"/>
          </p:nvPr>
        </p:nvSpPr>
        <p:spPr>
          <a:xfrm>
            <a:off x="365760" y="201168"/>
            <a:ext cx="8412480" cy="685800"/>
          </a:xfrm>
          <a:prstGeom prst="rect">
            <a:avLst/>
          </a:prstGeom>
          <a:noFill/>
          <a:ln/>
        </p:spPr>
        <p:txBody>
          <a:bodyPr wrap="square" lIns="0" tIns="0" rIns="0" bIns="0" rtlCol="0" anchor="ctr"/>
          <a:lstStyle/>
          <a:p>
            <a:pPr algn="ctr" indent="0" marL="0">
              <a:buNone/>
            </a:pPr>
            <a:r>
              <a:rPr lang="en-US" sz="3200" b="1" dirty="0">
                <a:solidFill>
                  <a:schemeClr val="tx1"/>
                </a:solidFill>
              </a:rPr>
              <a:t>Problem 2: comparing costs</a:t>
            </a:r>
            <a:endParaRPr lang="en-US" sz="3200" dirty="0"/>
          </a:p>
        </p:txBody>
      </p:sp>
      <p:sp>
        <p:nvSpPr>
          <p:cNvPr id="4" name="card_420"/>
          <p:cNvSpPr/>
          <p:nvPr/>
        </p:nvSpPr>
        <p:spPr>
          <a:xfrm>
            <a:off x="457200" y="1097280"/>
            <a:ext cx="3840480" cy="1051560"/>
          </a:xfrm>
          <a:prstGeom prst="roundRect">
            <a:avLst>
              <a:gd name="adj" fmla="val 10435"/>
            </a:avLst>
          </a:prstGeom>
          <a:solidFill>
            <a:schemeClr val="bg2"/>
          </a:solidFill>
          <a:ln w="12700">
            <a:solidFill>
              <a:schemeClr val="bg2"/>
            </a:solidFill>
            <a:prstDash val="solid"/>
          </a:ln>
        </p:spPr>
      </p:sp>
      <p:sp>
        <p:nvSpPr>
          <p:cNvPr id="5" name="badge_421"/>
          <p:cNvSpPr/>
          <p:nvPr/>
        </p:nvSpPr>
        <p:spPr>
          <a:xfrm>
            <a:off x="640080" y="1417320"/>
            <a:ext cx="411480" cy="411480"/>
          </a:xfrm>
          <a:prstGeom prst="ellipse">
            <a:avLst/>
          </a:prstGeom>
          <a:solidFill>
            <a:schemeClr val="accent2"/>
          </a:solidFill>
          <a:ln>
            <a:solidFill>
              <a:schemeClr val="accent2"/>
            </a:solidFill>
          </a:ln>
        </p:spPr>
        <p:txBody>
          <a:bodyPr wrap="square" lIns="0" tIns="0" rIns="0" bIns="0" rtlCol="0" anchor="ctr"/>
          <a:lstStyle/>
          <a:p>
            <a:pPr algn="ctr" indent="0" marL="0">
              <a:buNone/>
            </a:pPr>
            <a:r>
              <a:rPr lang="en-US" sz="1400" b="1" dirty="0">
                <a:solidFill>
                  <a:schemeClr val="bg1"/>
                </a:solidFill>
              </a:rPr>
              <a:t>A</a:t>
            </a:r>
            <a:endParaRPr lang="en-US" sz="1400" dirty="0"/>
          </a:p>
        </p:txBody>
      </p:sp>
      <p:sp>
        <p:nvSpPr>
          <p:cNvPr id="6" name="text_422"/>
          <p:cNvSpPr txBox="1"/>
          <p:nvPr/>
        </p:nvSpPr>
        <p:spPr>
          <a:xfrm>
            <a:off x="1234440" y="1097280"/>
            <a:ext cx="2926080" cy="1051560"/>
          </a:xfrm>
          <a:prstGeom prst="rect">
            <a:avLst/>
          </a:prstGeom>
          <a:noFill/>
          <a:ln/>
        </p:spPr>
        <p:txBody>
          <a:bodyPr wrap="square" lIns="0" tIns="0" rIns="0" bIns="0" rtlCol="0" anchor="ctr"/>
          <a:lstStyle/>
          <a:p>
            <a:pPr indent="0" marL="0">
              <a:buNone/>
            </a:pPr>
            <a:r>
              <a:rPr lang="en-US" sz="1600" b="1" dirty="0">
                <a:solidFill>
                  <a:schemeClr val="tx1"/>
                </a:solidFill>
              </a:rPr>
              <a:t>Gym A</a:t>
            </a:r>
            <a:endParaRPr lang="en-US" sz="1600" dirty="0"/>
          </a:p>
          <a:p>
            <a:pPr indent="0" marL="0">
              <a:buNone/>
            </a:pPr>
            <a:r>
              <a:rPr lang="en-US" sz="1600" dirty="0">
                <a:solidFill>
                  <a:schemeClr val="tx2"/>
                </a:solidFill>
              </a:rPr>
              <a:t>£20 joining fee + £15 per month</a:t>
            </a:r>
            <a:endParaRPr lang="en-US" sz="1600" dirty="0"/>
          </a:p>
        </p:txBody>
      </p:sp>
      <p:sp>
        <p:nvSpPr>
          <p:cNvPr id="7" name="card_423"/>
          <p:cNvSpPr/>
          <p:nvPr/>
        </p:nvSpPr>
        <p:spPr>
          <a:xfrm>
            <a:off x="457200" y="2331720"/>
            <a:ext cx="3840480" cy="1051560"/>
          </a:xfrm>
          <a:prstGeom prst="roundRect">
            <a:avLst>
              <a:gd name="adj" fmla="val 10435"/>
            </a:avLst>
          </a:prstGeom>
          <a:solidFill>
            <a:schemeClr val="bg2"/>
          </a:solidFill>
          <a:ln w="12700">
            <a:solidFill>
              <a:schemeClr val="bg2"/>
            </a:solidFill>
            <a:prstDash val="solid"/>
          </a:ln>
        </p:spPr>
      </p:sp>
      <p:sp>
        <p:nvSpPr>
          <p:cNvPr id="8" name="badge_424"/>
          <p:cNvSpPr/>
          <p:nvPr/>
        </p:nvSpPr>
        <p:spPr>
          <a:xfrm>
            <a:off x="640080" y="2651760"/>
            <a:ext cx="411480" cy="411480"/>
          </a:xfrm>
          <a:prstGeom prst="ellipse">
            <a:avLst/>
          </a:prstGeom>
          <a:solidFill>
            <a:schemeClr val="accent3"/>
          </a:solidFill>
          <a:ln>
            <a:solidFill>
              <a:schemeClr val="accent3"/>
            </a:solidFill>
          </a:ln>
        </p:spPr>
        <p:txBody>
          <a:bodyPr wrap="square" lIns="0" tIns="0" rIns="0" bIns="0" rtlCol="0" anchor="ctr"/>
          <a:lstStyle/>
          <a:p>
            <a:pPr algn="ctr" indent="0" marL="0">
              <a:buNone/>
            </a:pPr>
            <a:r>
              <a:rPr lang="en-US" sz="1400" b="1" dirty="0">
                <a:solidFill>
                  <a:schemeClr val="tx1"/>
                </a:solidFill>
              </a:rPr>
              <a:t>B</a:t>
            </a:r>
            <a:endParaRPr lang="en-US" sz="1400" dirty="0"/>
          </a:p>
        </p:txBody>
      </p:sp>
      <p:sp>
        <p:nvSpPr>
          <p:cNvPr id="9" name="text_425"/>
          <p:cNvSpPr txBox="1"/>
          <p:nvPr/>
        </p:nvSpPr>
        <p:spPr>
          <a:xfrm>
            <a:off x="1234440" y="2331720"/>
            <a:ext cx="2926080" cy="1051560"/>
          </a:xfrm>
          <a:prstGeom prst="rect">
            <a:avLst/>
          </a:prstGeom>
          <a:noFill/>
          <a:ln/>
        </p:spPr>
        <p:txBody>
          <a:bodyPr wrap="square" lIns="0" tIns="0" rIns="0" bIns="0" rtlCol="0" anchor="ctr"/>
          <a:lstStyle/>
          <a:p>
            <a:pPr indent="0" marL="0">
              <a:buNone/>
            </a:pPr>
            <a:r>
              <a:rPr lang="en-US" sz="1600" b="1" dirty="0">
                <a:solidFill>
                  <a:schemeClr val="tx1"/>
                </a:solidFill>
              </a:rPr>
              <a:t>Gym B</a:t>
            </a:r>
            <a:endParaRPr lang="en-US" sz="1600" dirty="0"/>
          </a:p>
          <a:p>
            <a:pPr indent="0" marL="0">
              <a:buNone/>
            </a:pPr>
            <a:r>
              <a:rPr lang="en-US" sz="1600" dirty="0">
                <a:solidFill>
                  <a:schemeClr val="tx2"/>
                </a:solidFill>
              </a:rPr>
              <a:t>No joining fee, £19 per month</a:t>
            </a:r>
            <a:endParaRPr lang="en-US" sz="1600" dirty="0"/>
          </a:p>
        </p:txBody>
      </p:sp>
      <p:sp>
        <p:nvSpPr>
          <p:cNvPr id="10" name="text_426"/>
          <p:cNvSpPr txBox="1"/>
          <p:nvPr/>
        </p:nvSpPr>
        <p:spPr>
          <a:xfrm>
            <a:off x="457200" y="3611880"/>
            <a:ext cx="3840480" cy="731520"/>
          </a:xfrm>
          <a:prstGeom prst="rect">
            <a:avLst/>
          </a:prstGeom>
          <a:noFill/>
          <a:ln/>
        </p:spPr>
        <p:txBody>
          <a:bodyPr wrap="square" lIns="0" tIns="0" rIns="0" bIns="0" rtlCol="0" anchor="t"/>
          <a:lstStyle/>
          <a:p>
            <a:pPr indent="0" marL="0">
              <a:buNone/>
            </a:pPr>
            <a:r>
              <a:rPr lang="en-US" sz="1600" b="1" dirty="0">
                <a:solidFill>
                  <a:schemeClr val="tx1"/>
                </a:solidFill>
              </a:rPr>
              <a:t>After how many months do the two gyms cost the same?</a:t>
            </a:r>
            <a:endParaRPr lang="en-US" sz="1600" dirty="0"/>
          </a:p>
        </p:txBody>
      </p:sp>
      <p:sp>
        <p:nvSpPr>
          <p:cNvPr id="11" name="badge_427"/>
          <p:cNvSpPr/>
          <p:nvPr/>
        </p:nvSpPr>
        <p:spPr>
          <a:xfrm>
            <a:off x="4572000" y="1303020"/>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12" name="text_428"/>
          <p:cNvSpPr txBox="1"/>
          <p:nvPr/>
        </p:nvSpPr>
        <p:spPr>
          <a:xfrm>
            <a:off x="5074920" y="1097280"/>
            <a:ext cx="2057400" cy="777240"/>
          </a:xfrm>
          <a:prstGeom prst="rect">
            <a:avLst/>
          </a:prstGeom>
          <a:noFill/>
          <a:ln/>
        </p:spPr>
        <p:txBody>
          <a:bodyPr wrap="square" lIns="0" tIns="0" rIns="0" bIns="0" rtlCol="0" anchor="ctr"/>
          <a:lstStyle/>
          <a:p>
            <a:pPr indent="0" marL="0">
              <a:buNone/>
            </a:pPr>
            <a:r>
              <a:rPr lang="en-US" sz="2200" dirty="0">
                <a:solidFill>
                  <a:schemeClr val="tx1"/>
                </a:solidFill>
              </a:rPr>
              <a:t>20 + 15m = 19m</a:t>
            </a:r>
            <a:endParaRPr lang="en-US" sz="2200" dirty="0"/>
          </a:p>
        </p:txBody>
      </p:sp>
      <p:sp>
        <p:nvSpPr>
          <p:cNvPr id="13" name="text_429"/>
          <p:cNvSpPr txBox="1"/>
          <p:nvPr/>
        </p:nvSpPr>
        <p:spPr>
          <a:xfrm>
            <a:off x="7223760" y="1097280"/>
            <a:ext cx="1463040" cy="777240"/>
          </a:xfrm>
          <a:prstGeom prst="rect">
            <a:avLst/>
          </a:prstGeom>
          <a:noFill/>
          <a:ln/>
        </p:spPr>
        <p:txBody>
          <a:bodyPr wrap="square" lIns="0" tIns="0" rIns="0" bIns="0" rtlCol="0" anchor="ctr"/>
          <a:lstStyle/>
          <a:p>
            <a:pPr indent="0" marL="0">
              <a:buNone/>
            </a:pPr>
            <a:r>
              <a:rPr lang="en-US" sz="1400" i="1" dirty="0">
                <a:solidFill>
                  <a:schemeClr val="accent2"/>
                </a:solidFill>
              </a:rPr>
              <a:t>Form equation</a:t>
            </a:r>
            <a:endParaRPr lang="en-US" sz="1400" dirty="0"/>
          </a:p>
        </p:txBody>
      </p:sp>
      <p:sp>
        <p:nvSpPr>
          <p:cNvPr id="14" name="badge_430"/>
          <p:cNvSpPr/>
          <p:nvPr/>
        </p:nvSpPr>
        <p:spPr>
          <a:xfrm>
            <a:off x="4572000" y="2080260"/>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15" name="text_431"/>
          <p:cNvSpPr txBox="1"/>
          <p:nvPr/>
        </p:nvSpPr>
        <p:spPr>
          <a:xfrm>
            <a:off x="5074920" y="1874520"/>
            <a:ext cx="2057400" cy="777240"/>
          </a:xfrm>
          <a:prstGeom prst="rect">
            <a:avLst/>
          </a:prstGeom>
          <a:noFill/>
          <a:ln/>
        </p:spPr>
        <p:txBody>
          <a:bodyPr wrap="square" lIns="0" tIns="0" rIns="0" bIns="0" rtlCol="0" anchor="ctr"/>
          <a:lstStyle/>
          <a:p>
            <a:pPr indent="0" marL="0">
              <a:buNone/>
            </a:pPr>
            <a:r>
              <a:rPr lang="en-US" sz="2200" dirty="0">
                <a:solidFill>
                  <a:schemeClr val="tx1"/>
                </a:solidFill>
              </a:rPr>
              <a:t>20 = 4m</a:t>
            </a:r>
            <a:endParaRPr lang="en-US" sz="2200" dirty="0"/>
          </a:p>
        </p:txBody>
      </p:sp>
      <p:sp>
        <p:nvSpPr>
          <p:cNvPr id="16" name="text_432"/>
          <p:cNvSpPr txBox="1"/>
          <p:nvPr/>
        </p:nvSpPr>
        <p:spPr>
          <a:xfrm>
            <a:off x="7223760" y="1874520"/>
            <a:ext cx="1463040" cy="777240"/>
          </a:xfrm>
          <a:prstGeom prst="rect">
            <a:avLst/>
          </a:prstGeom>
          <a:noFill/>
          <a:ln/>
        </p:spPr>
        <p:txBody>
          <a:bodyPr wrap="square" lIns="0" tIns="0" rIns="0" bIns="0" rtlCol="0" anchor="ctr"/>
          <a:lstStyle/>
          <a:p>
            <a:pPr indent="0" marL="0">
              <a:buNone/>
            </a:pPr>
            <a:r>
              <a:rPr lang="en-US" sz="1400" i="1" dirty="0">
                <a:solidFill>
                  <a:schemeClr val="accent2"/>
                </a:solidFill>
              </a:rPr>
              <a:t>− 15m both sides</a:t>
            </a:r>
            <a:endParaRPr lang="en-US" sz="1400" dirty="0"/>
          </a:p>
        </p:txBody>
      </p:sp>
      <p:sp>
        <p:nvSpPr>
          <p:cNvPr id="17" name="badge_433"/>
          <p:cNvSpPr/>
          <p:nvPr/>
        </p:nvSpPr>
        <p:spPr>
          <a:xfrm>
            <a:off x="4572000" y="2857500"/>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18" name="text_434"/>
          <p:cNvSpPr txBox="1"/>
          <p:nvPr/>
        </p:nvSpPr>
        <p:spPr>
          <a:xfrm>
            <a:off x="5074920" y="2651760"/>
            <a:ext cx="2057400" cy="777240"/>
          </a:xfrm>
          <a:prstGeom prst="rect">
            <a:avLst/>
          </a:prstGeom>
          <a:noFill/>
          <a:ln/>
        </p:spPr>
        <p:txBody>
          <a:bodyPr wrap="square" lIns="0" tIns="0" rIns="0" bIns="0" rtlCol="0" anchor="ctr"/>
          <a:lstStyle/>
          <a:p>
            <a:pPr indent="0" marL="0">
              <a:buNone/>
            </a:pPr>
            <a:r>
              <a:rPr lang="en-US" sz="2200" dirty="0">
                <a:solidFill>
                  <a:schemeClr val="tx1"/>
                </a:solidFill>
              </a:rPr>
              <a:t>m = 5</a:t>
            </a:r>
            <a:endParaRPr lang="en-US" sz="2200" dirty="0"/>
          </a:p>
        </p:txBody>
      </p:sp>
      <p:sp>
        <p:nvSpPr>
          <p:cNvPr id="19" name="text_435"/>
          <p:cNvSpPr txBox="1"/>
          <p:nvPr/>
        </p:nvSpPr>
        <p:spPr>
          <a:xfrm>
            <a:off x="7223760" y="2651760"/>
            <a:ext cx="1463040" cy="777240"/>
          </a:xfrm>
          <a:prstGeom prst="rect">
            <a:avLst/>
          </a:prstGeom>
          <a:noFill/>
          <a:ln/>
        </p:spPr>
        <p:txBody>
          <a:bodyPr wrap="square" lIns="0" tIns="0" rIns="0" bIns="0" rtlCol="0" anchor="ctr"/>
          <a:lstStyle/>
          <a:p>
            <a:pPr indent="0" marL="0">
              <a:buNone/>
            </a:pPr>
            <a:r>
              <a:rPr lang="en-US" sz="1400" i="1" dirty="0">
                <a:solidFill>
                  <a:schemeClr val="accent2"/>
                </a:solidFill>
              </a:rPr>
              <a:t>÷ 4 both sides</a:t>
            </a:r>
            <a:endParaRPr lang="en-US" sz="1400" dirty="0"/>
          </a:p>
        </p:txBody>
      </p:sp>
      <p:sp>
        <p:nvSpPr>
          <p:cNvPr id="20" name="badge_436"/>
          <p:cNvSpPr/>
          <p:nvPr/>
        </p:nvSpPr>
        <p:spPr>
          <a:xfrm>
            <a:off x="4572000" y="3634740"/>
            <a:ext cx="365760" cy="36576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4</a:t>
            </a:r>
            <a:endParaRPr lang="en-US" sz="1400" dirty="0"/>
          </a:p>
        </p:txBody>
      </p:sp>
      <p:sp>
        <p:nvSpPr>
          <p:cNvPr id="21" name="text_437"/>
          <p:cNvSpPr txBox="1"/>
          <p:nvPr/>
        </p:nvSpPr>
        <p:spPr>
          <a:xfrm>
            <a:off x="5074920" y="3429000"/>
            <a:ext cx="2057400" cy="777240"/>
          </a:xfrm>
          <a:prstGeom prst="rect">
            <a:avLst/>
          </a:prstGeom>
          <a:noFill/>
          <a:ln/>
        </p:spPr>
        <p:txBody>
          <a:bodyPr wrap="square" lIns="0" tIns="0" rIns="0" bIns="0" rtlCol="0" anchor="ctr"/>
          <a:lstStyle/>
          <a:p>
            <a:pPr indent="0" marL="0">
              <a:buNone/>
            </a:pPr>
            <a:r>
              <a:rPr lang="en-US" sz="2200" b="1" dirty="0">
                <a:solidFill>
                  <a:schemeClr val="accent1"/>
                </a:solidFill>
              </a:rPr>
              <a:t>5 months, £95</a:t>
            </a:r>
            <a:endParaRPr lang="en-US" sz="2200" dirty="0"/>
          </a:p>
        </p:txBody>
      </p:sp>
      <p:sp>
        <p:nvSpPr>
          <p:cNvPr id="22" name="text_438"/>
          <p:cNvSpPr txBox="1"/>
          <p:nvPr/>
        </p:nvSpPr>
        <p:spPr>
          <a:xfrm>
            <a:off x="7223760" y="3429000"/>
            <a:ext cx="1463040" cy="777240"/>
          </a:xfrm>
          <a:prstGeom prst="rect">
            <a:avLst/>
          </a:prstGeom>
          <a:noFill/>
          <a:ln/>
        </p:spPr>
        <p:txBody>
          <a:bodyPr wrap="square" lIns="0" tIns="0" rIns="0" bIns="0" rtlCol="0" anchor="ctr"/>
          <a:lstStyle/>
          <a:p>
            <a:pPr indent="0" marL="0">
              <a:buNone/>
            </a:pPr>
            <a:r>
              <a:rPr lang="en-US" sz="1400" i="1" dirty="0">
                <a:solidFill>
                  <a:schemeClr val="accent2"/>
                </a:solidFill>
              </a:rPr>
              <a:t>19 × 5 = 95</a:t>
            </a:r>
            <a:endParaRPr lang="en-US" sz="14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0"/>
          <p:cNvSpPr/>
          <p:nvPr>
            <p:ph idx="100" type="title" hasCustomPrompt="1"/>
          </p:nvPr>
        </p:nvSpPr>
        <p:spPr>
          <a:xfrm>
            <a:off x="365760" y="201168"/>
            <a:ext cx="8412480" cy="685800"/>
          </a:xfrm>
          <a:prstGeom prst="rect">
            <a:avLst/>
          </a:prstGeom>
          <a:noFill/>
          <a:ln/>
        </p:spPr>
        <p:txBody>
          <a:bodyPr wrap="square" lIns="0" tIns="0" rIns="0" bIns="0" rtlCol="0" anchor="ctr"/>
          <a:lstStyle/>
          <a:p>
            <a:pPr algn="ctr" indent="0" marL="0">
              <a:buNone/>
            </a:pPr>
            <a:r>
              <a:rPr lang="en-US" sz="3200" b="1" dirty="0">
                <a:solidFill>
                  <a:schemeClr val="tx1"/>
                </a:solidFill>
              </a:rPr>
              <a:t>Exam style question</a:t>
            </a:r>
            <a:endParaRPr lang="en-US" sz="3200" dirty="0"/>
          </a:p>
        </p:txBody>
      </p:sp>
      <p:sp>
        <p:nvSpPr>
          <p:cNvPr id="4" name="triangle_439"/>
          <p:cNvSpPr/>
          <p:nvPr/>
        </p:nvSpPr>
        <p:spPr>
          <a:xfrm>
            <a:off x="640080" y="1234440"/>
            <a:ext cx="3291840" cy="2743200"/>
          </a:xfrm>
          <a:prstGeom prst="triangle">
            <a:avLst/>
          </a:prstGeom>
          <a:solidFill>
            <a:schemeClr val="bg2"/>
          </a:solidFill>
          <a:ln w="25400">
            <a:solidFill>
              <a:schemeClr val="tx1"/>
            </a:solidFill>
            <a:prstDash val="solid"/>
          </a:ln>
        </p:spPr>
      </p:sp>
      <p:sp>
        <p:nvSpPr>
          <p:cNvPr id="5" name="text_440"/>
          <p:cNvSpPr txBox="1"/>
          <p:nvPr/>
        </p:nvSpPr>
        <p:spPr>
          <a:xfrm>
            <a:off x="1783080" y="2377440"/>
            <a:ext cx="1005840" cy="320040"/>
          </a:xfrm>
          <a:prstGeom prst="rect">
            <a:avLst/>
          </a:prstGeom>
          <a:noFill/>
          <a:ln/>
        </p:spPr>
        <p:txBody>
          <a:bodyPr wrap="square" lIns="0" tIns="0" rIns="0" bIns="0" rtlCol="0" anchor="t"/>
          <a:lstStyle/>
          <a:p>
            <a:pPr algn="ctr" indent="0" marL="0">
              <a:buNone/>
            </a:pPr>
            <a:r>
              <a:rPr lang="en-US" sz="1400" b="1" dirty="0">
                <a:solidFill>
                  <a:schemeClr val="accent4"/>
                </a:solidFill>
              </a:rPr>
              <a:t>(x + 20)°</a:t>
            </a:r>
            <a:endParaRPr lang="en-US" sz="1400" dirty="0"/>
          </a:p>
        </p:txBody>
      </p:sp>
      <p:sp>
        <p:nvSpPr>
          <p:cNvPr id="6" name="text_441"/>
          <p:cNvSpPr txBox="1"/>
          <p:nvPr/>
        </p:nvSpPr>
        <p:spPr>
          <a:xfrm>
            <a:off x="1143000" y="3474720"/>
            <a:ext cx="1097280" cy="320040"/>
          </a:xfrm>
          <a:prstGeom prst="rect">
            <a:avLst/>
          </a:prstGeom>
          <a:noFill/>
          <a:ln/>
        </p:spPr>
        <p:txBody>
          <a:bodyPr wrap="square" lIns="0" tIns="0" rIns="0" bIns="0" rtlCol="0" anchor="t"/>
          <a:lstStyle/>
          <a:p>
            <a:pPr indent="0" marL="0">
              <a:buNone/>
            </a:pPr>
            <a:r>
              <a:rPr lang="en-US" sz="1400" b="1" dirty="0">
                <a:solidFill>
                  <a:schemeClr val="accent4"/>
                </a:solidFill>
              </a:rPr>
              <a:t>(2x + 10)°</a:t>
            </a:r>
            <a:endParaRPr lang="en-US" sz="1400" dirty="0"/>
          </a:p>
        </p:txBody>
      </p:sp>
      <p:sp>
        <p:nvSpPr>
          <p:cNvPr id="7" name="text_442"/>
          <p:cNvSpPr txBox="1"/>
          <p:nvPr/>
        </p:nvSpPr>
        <p:spPr>
          <a:xfrm>
            <a:off x="2240280" y="3474720"/>
            <a:ext cx="1097280" cy="320040"/>
          </a:xfrm>
          <a:prstGeom prst="rect">
            <a:avLst/>
          </a:prstGeom>
          <a:noFill/>
          <a:ln/>
        </p:spPr>
        <p:txBody>
          <a:bodyPr wrap="square" lIns="0" tIns="0" rIns="0" bIns="0" rtlCol="0" anchor="t"/>
          <a:lstStyle/>
          <a:p>
            <a:pPr algn="r" indent="0" marL="0">
              <a:buNone/>
            </a:pPr>
            <a:r>
              <a:rPr lang="en-US" sz="1400" b="1" dirty="0">
                <a:solidFill>
                  <a:schemeClr val="accent4"/>
                </a:solidFill>
              </a:rPr>
              <a:t>(3x − 30)°</a:t>
            </a:r>
            <a:endParaRPr lang="en-US" sz="1400" dirty="0"/>
          </a:p>
        </p:txBody>
      </p:sp>
      <p:sp>
        <p:nvSpPr>
          <p:cNvPr id="8" name="text_443"/>
          <p:cNvSpPr txBox="1"/>
          <p:nvPr/>
        </p:nvSpPr>
        <p:spPr>
          <a:xfrm>
            <a:off x="640080" y="4114800"/>
            <a:ext cx="3291840" cy="274320"/>
          </a:xfrm>
          <a:prstGeom prst="rect">
            <a:avLst/>
          </a:prstGeom>
          <a:noFill/>
          <a:ln/>
        </p:spPr>
        <p:txBody>
          <a:bodyPr wrap="square" lIns="0" tIns="0" rIns="0" bIns="0" rtlCol="0" anchor="t"/>
          <a:lstStyle/>
          <a:p>
            <a:pPr algn="ctr" indent="0" marL="0">
              <a:buNone/>
            </a:pPr>
            <a:r>
              <a:rPr lang="en-US" sz="1200" i="1" dirty="0">
                <a:solidFill>
                  <a:schemeClr val="tx2"/>
                </a:solidFill>
              </a:rPr>
              <a:t>Not drawn to scale</a:t>
            </a:r>
            <a:endParaRPr lang="en-US" sz="1200" dirty="0"/>
          </a:p>
        </p:txBody>
      </p:sp>
      <p:sp>
        <p:nvSpPr>
          <p:cNvPr id="9" name="card_444"/>
          <p:cNvSpPr/>
          <p:nvPr/>
        </p:nvSpPr>
        <p:spPr>
          <a:xfrm>
            <a:off x="4389120" y="1097280"/>
            <a:ext cx="4297680" cy="3337560"/>
          </a:xfrm>
          <a:prstGeom prst="roundRect">
            <a:avLst>
              <a:gd name="adj" fmla="val 3288"/>
            </a:avLst>
          </a:prstGeom>
          <a:solidFill>
            <a:schemeClr val="bg2"/>
          </a:solidFill>
          <a:ln w="12700">
            <a:solidFill>
              <a:schemeClr val="bg2"/>
            </a:solidFill>
            <a:prstDash val="solid"/>
          </a:ln>
        </p:spPr>
      </p:sp>
      <p:sp>
        <p:nvSpPr>
          <p:cNvPr id="10" name="text_445"/>
          <p:cNvSpPr txBox="1"/>
          <p:nvPr/>
        </p:nvSpPr>
        <p:spPr>
          <a:xfrm>
            <a:off x="4617720" y="1234440"/>
            <a:ext cx="3840480" cy="594360"/>
          </a:xfrm>
          <a:prstGeom prst="rect">
            <a:avLst/>
          </a:prstGeom>
          <a:noFill/>
          <a:ln/>
        </p:spPr>
        <p:txBody>
          <a:bodyPr wrap="square" lIns="0" tIns="0" rIns="0" bIns="0" rtlCol="0" anchor="t"/>
          <a:lstStyle/>
          <a:p>
            <a:pPr indent="0" marL="0">
              <a:buNone/>
            </a:pPr>
            <a:r>
              <a:rPr lang="en-US" sz="1600" dirty="0">
                <a:solidFill>
                  <a:schemeClr val="tx1"/>
                </a:solidFill>
              </a:rPr>
              <a:t>The diagram shows a triangle. All angles are in degrees.</a:t>
            </a:r>
            <a:endParaRPr lang="en-US" sz="1600" dirty="0"/>
          </a:p>
        </p:txBody>
      </p:sp>
      <p:sp>
        <p:nvSpPr>
          <p:cNvPr id="11" name="text_446"/>
          <p:cNvSpPr txBox="1"/>
          <p:nvPr/>
        </p:nvSpPr>
        <p:spPr>
          <a:xfrm>
            <a:off x="4617720" y="1920240"/>
            <a:ext cx="3108960" cy="411480"/>
          </a:xfrm>
          <a:prstGeom prst="rect">
            <a:avLst/>
          </a:prstGeom>
          <a:noFill/>
          <a:ln/>
        </p:spPr>
        <p:txBody>
          <a:bodyPr wrap="square" lIns="0" tIns="0" rIns="0" bIns="0" rtlCol="0" anchor="ctr"/>
          <a:lstStyle/>
          <a:p>
            <a:pPr indent="0" marL="0">
              <a:buNone/>
            </a:pPr>
            <a:r>
              <a:rPr lang="en-US" sz="1600" b="1" dirty="0">
                <a:solidFill>
                  <a:schemeClr val="tx1"/>
                </a:solidFill>
              </a:rPr>
              <a:t>(a)  Show that 6x = 180</a:t>
            </a:r>
            <a:endParaRPr lang="en-US" sz="1600" dirty="0"/>
          </a:p>
        </p:txBody>
      </p:sp>
      <p:sp>
        <p:nvSpPr>
          <p:cNvPr id="12" name="text_447"/>
          <p:cNvSpPr txBox="1"/>
          <p:nvPr/>
        </p:nvSpPr>
        <p:spPr>
          <a:xfrm>
            <a:off x="7818120" y="1920240"/>
            <a:ext cx="640080" cy="411480"/>
          </a:xfrm>
          <a:prstGeom prst="rect">
            <a:avLst/>
          </a:prstGeom>
          <a:noFill/>
          <a:ln/>
        </p:spPr>
        <p:txBody>
          <a:bodyPr wrap="square" lIns="0" tIns="0" rIns="0" bIns="0" rtlCol="0" anchor="ctr"/>
          <a:lstStyle/>
          <a:p>
            <a:pPr algn="r" indent="0" marL="0">
              <a:buNone/>
            </a:pPr>
            <a:r>
              <a:rPr lang="en-US" sz="1600" b="1" dirty="0">
                <a:solidFill>
                  <a:schemeClr val="accent1"/>
                </a:solidFill>
              </a:rPr>
              <a:t>[2]</a:t>
            </a:r>
            <a:endParaRPr lang="en-US" sz="1600" dirty="0"/>
          </a:p>
        </p:txBody>
      </p:sp>
      <p:sp>
        <p:nvSpPr>
          <p:cNvPr id="13" name="text_448"/>
          <p:cNvSpPr txBox="1"/>
          <p:nvPr/>
        </p:nvSpPr>
        <p:spPr>
          <a:xfrm>
            <a:off x="4617720" y="2514600"/>
            <a:ext cx="3108960" cy="685800"/>
          </a:xfrm>
          <a:prstGeom prst="rect">
            <a:avLst/>
          </a:prstGeom>
          <a:noFill/>
          <a:ln/>
        </p:spPr>
        <p:txBody>
          <a:bodyPr wrap="square" lIns="0" tIns="0" rIns="0" bIns="0" rtlCol="0" anchor="t"/>
          <a:lstStyle/>
          <a:p>
            <a:pPr indent="0" marL="0">
              <a:buNone/>
            </a:pPr>
            <a:r>
              <a:rPr lang="en-US" sz="1600" b="1" dirty="0">
                <a:solidFill>
                  <a:schemeClr val="tx1"/>
                </a:solidFill>
              </a:rPr>
              <a:t>(b)  Find the size of the largest angle.</a:t>
            </a:r>
            <a:endParaRPr lang="en-US" sz="1600" dirty="0"/>
          </a:p>
        </p:txBody>
      </p:sp>
      <p:sp>
        <p:nvSpPr>
          <p:cNvPr id="14" name="text_449"/>
          <p:cNvSpPr txBox="1"/>
          <p:nvPr/>
        </p:nvSpPr>
        <p:spPr>
          <a:xfrm>
            <a:off x="7818120" y="2514600"/>
            <a:ext cx="640080" cy="411480"/>
          </a:xfrm>
          <a:prstGeom prst="rect">
            <a:avLst/>
          </a:prstGeom>
          <a:noFill/>
          <a:ln/>
        </p:spPr>
        <p:txBody>
          <a:bodyPr wrap="square" lIns="0" tIns="0" rIns="0" bIns="0" rtlCol="0" anchor="ctr"/>
          <a:lstStyle/>
          <a:p>
            <a:pPr algn="r" indent="0" marL="0">
              <a:buNone/>
            </a:pPr>
            <a:r>
              <a:rPr lang="en-US" sz="1600" b="1" dirty="0">
                <a:solidFill>
                  <a:schemeClr val="accent1"/>
                </a:solidFill>
              </a:rPr>
              <a:t>[3]</a:t>
            </a:r>
            <a:endParaRPr lang="en-US" sz="1600" dirty="0"/>
          </a:p>
        </p:txBody>
      </p:sp>
      <p:sp>
        <p:nvSpPr>
          <p:cNvPr id="15" name="text_450"/>
          <p:cNvSpPr txBox="1"/>
          <p:nvPr/>
        </p:nvSpPr>
        <p:spPr>
          <a:xfrm>
            <a:off x="4617720" y="3840480"/>
            <a:ext cx="3840480" cy="365760"/>
          </a:xfrm>
          <a:prstGeom prst="rect">
            <a:avLst/>
          </a:prstGeom>
          <a:noFill/>
          <a:ln/>
        </p:spPr>
        <p:txBody>
          <a:bodyPr wrap="square" lIns="0" tIns="0" rIns="0" bIns="0" rtlCol="0" anchor="t"/>
          <a:lstStyle/>
          <a:p>
            <a:pPr algn="r" indent="0" marL="0">
              <a:buNone/>
            </a:pPr>
            <a:r>
              <a:rPr lang="en-US" sz="1600" b="1" dirty="0">
                <a:solidFill>
                  <a:schemeClr val="accent2"/>
                </a:solidFill>
              </a:rPr>
              <a:t>Total: 5 marks</a:t>
            </a:r>
            <a:endParaRPr lang="en-US" sz="16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sp>
        <p:nvSpPr>
          <p:cNvPr id="2" name="Text 0"/>
          <p:cNvSpPr/>
          <p:nvPr>
            <p:ph idx="100" type="title" hasCustomPrompt="1"/>
          </p:nvPr>
        </p:nvSpPr>
        <p:spPr>
          <a:xfrm>
            <a:off x="365760" y="201168"/>
            <a:ext cx="8412480" cy="685800"/>
          </a:xfrm>
          <a:prstGeom prst="rect">
            <a:avLst/>
          </a:prstGeom>
          <a:noFill/>
          <a:ln/>
        </p:spPr>
        <p:txBody>
          <a:bodyPr wrap="square" lIns="0" tIns="0" rIns="0" bIns="0" rtlCol="0" anchor="ctr"/>
          <a:lstStyle/>
          <a:p>
            <a:pPr algn="ctr" indent="0" marL="0">
              <a:buNone/>
            </a:pPr>
            <a:r>
              <a:rPr lang="en-US" sz="3200" b="1" dirty="0">
                <a:solidFill>
                  <a:schemeClr val="tx1"/>
                </a:solidFill>
              </a:rPr>
              <a:t>Mark scheme</a:t>
            </a:r>
            <a:endParaRPr lang="en-US" sz="3200" dirty="0"/>
          </a:p>
        </p:txBody>
      </p:sp>
      <p:sp>
        <p:nvSpPr>
          <p:cNvPr id="4" name="card_451"/>
          <p:cNvSpPr/>
          <p:nvPr/>
        </p:nvSpPr>
        <p:spPr>
          <a:xfrm>
            <a:off x="457200" y="1051560"/>
            <a:ext cx="8229600" cy="594360"/>
          </a:xfrm>
          <a:prstGeom prst="roundRect">
            <a:avLst>
              <a:gd name="adj" fmla="val 18462"/>
            </a:avLst>
          </a:prstGeom>
          <a:solidFill>
            <a:schemeClr val="bg2"/>
          </a:solidFill>
          <a:ln w="12700">
            <a:solidFill>
              <a:schemeClr val="bg2"/>
            </a:solidFill>
            <a:prstDash val="solid"/>
          </a:ln>
        </p:spPr>
      </p:sp>
      <p:sp>
        <p:nvSpPr>
          <p:cNvPr id="5" name="badge_452"/>
          <p:cNvSpPr/>
          <p:nvPr/>
        </p:nvSpPr>
        <p:spPr>
          <a:xfrm>
            <a:off x="594360" y="1106424"/>
            <a:ext cx="484632" cy="484632"/>
          </a:xfrm>
          <a:prstGeom prst="ellipse">
            <a:avLst/>
          </a:prstGeom>
          <a:solidFill>
            <a:schemeClr val="accent2"/>
          </a:solidFill>
          <a:ln>
            <a:solidFill>
              <a:schemeClr val="accent2"/>
            </a:solidFill>
          </a:ln>
        </p:spPr>
        <p:txBody>
          <a:bodyPr wrap="square" lIns="0" tIns="0" rIns="0" bIns="0" rtlCol="0" anchor="ctr"/>
          <a:lstStyle/>
          <a:p>
            <a:pPr algn="ctr" indent="0" marL="0">
              <a:buNone/>
            </a:pPr>
            <a:r>
              <a:rPr lang="en-US" sz="1300" b="1" dirty="0">
                <a:solidFill>
                  <a:schemeClr val="bg1"/>
                </a:solidFill>
              </a:rPr>
              <a:t>M1</a:t>
            </a:r>
            <a:endParaRPr lang="en-US" sz="1300" dirty="0"/>
          </a:p>
        </p:txBody>
      </p:sp>
      <p:sp>
        <p:nvSpPr>
          <p:cNvPr id="6" name="text_453"/>
          <p:cNvSpPr txBox="1"/>
          <p:nvPr/>
        </p:nvSpPr>
        <p:spPr>
          <a:xfrm>
            <a:off x="1234440" y="1051560"/>
            <a:ext cx="502920" cy="594360"/>
          </a:xfrm>
          <a:prstGeom prst="rect">
            <a:avLst/>
          </a:prstGeom>
          <a:noFill/>
          <a:ln/>
        </p:spPr>
        <p:txBody>
          <a:bodyPr wrap="square" lIns="0" tIns="0" rIns="0" bIns="0" rtlCol="0" anchor="ctr"/>
          <a:lstStyle/>
          <a:p>
            <a:pPr indent="0" marL="0">
              <a:buNone/>
            </a:pPr>
            <a:r>
              <a:rPr lang="en-US" sz="1600" b="1" dirty="0">
                <a:solidFill>
                  <a:schemeClr val="tx2"/>
                </a:solidFill>
              </a:rPr>
              <a:t>(a)</a:t>
            </a:r>
            <a:endParaRPr lang="en-US" sz="1600" dirty="0"/>
          </a:p>
        </p:txBody>
      </p:sp>
      <p:sp>
        <p:nvSpPr>
          <p:cNvPr id="7" name="text_454"/>
          <p:cNvSpPr txBox="1"/>
          <p:nvPr/>
        </p:nvSpPr>
        <p:spPr>
          <a:xfrm>
            <a:off x="1783080" y="1051560"/>
            <a:ext cx="6766560" cy="594360"/>
          </a:xfrm>
          <a:prstGeom prst="rect">
            <a:avLst/>
          </a:prstGeom>
          <a:noFill/>
          <a:ln/>
        </p:spPr>
        <p:txBody>
          <a:bodyPr wrap="square" lIns="0" tIns="0" rIns="0" bIns="0" rtlCol="0" anchor="ctr"/>
          <a:lstStyle/>
          <a:p>
            <a:pPr indent="0" marL="0">
              <a:buNone/>
            </a:pPr>
            <a:r>
              <a:rPr lang="en-US" sz="1600" dirty="0">
                <a:solidFill>
                  <a:schemeClr val="tx1"/>
                </a:solidFill>
              </a:rPr>
              <a:t>Adds the three angles and sets equal to 180:  x + 20 + 2x + 10 + 3x − 30 = 180</a:t>
            </a:r>
            <a:endParaRPr lang="en-US" sz="1600" dirty="0"/>
          </a:p>
        </p:txBody>
      </p:sp>
      <p:sp>
        <p:nvSpPr>
          <p:cNvPr id="8" name="card_455"/>
          <p:cNvSpPr/>
          <p:nvPr/>
        </p:nvSpPr>
        <p:spPr>
          <a:xfrm>
            <a:off x="457200" y="1755648"/>
            <a:ext cx="8229600" cy="594360"/>
          </a:xfrm>
          <a:prstGeom prst="roundRect">
            <a:avLst>
              <a:gd name="adj" fmla="val 18462"/>
            </a:avLst>
          </a:prstGeom>
          <a:solidFill>
            <a:schemeClr val="bg2"/>
          </a:solidFill>
          <a:ln w="12700">
            <a:solidFill>
              <a:schemeClr val="bg2"/>
            </a:solidFill>
            <a:prstDash val="solid"/>
          </a:ln>
        </p:spPr>
      </p:sp>
      <p:sp>
        <p:nvSpPr>
          <p:cNvPr id="9" name="badge_456"/>
          <p:cNvSpPr/>
          <p:nvPr/>
        </p:nvSpPr>
        <p:spPr>
          <a:xfrm>
            <a:off x="594360" y="1810512"/>
            <a:ext cx="484632" cy="484632"/>
          </a:xfrm>
          <a:prstGeom prst="ellipse">
            <a:avLst/>
          </a:prstGeom>
          <a:solidFill>
            <a:schemeClr val="accent1"/>
          </a:solidFill>
          <a:ln>
            <a:solidFill>
              <a:schemeClr val="accent1"/>
            </a:solidFill>
          </a:ln>
        </p:spPr>
        <p:txBody>
          <a:bodyPr wrap="square" lIns="0" tIns="0" rIns="0" bIns="0" rtlCol="0" anchor="ctr"/>
          <a:lstStyle/>
          <a:p>
            <a:pPr algn="ctr" indent="0" marL="0">
              <a:buNone/>
            </a:pPr>
            <a:r>
              <a:rPr lang="en-US" sz="1300" b="1" dirty="0">
                <a:solidFill>
                  <a:schemeClr val="bg1"/>
                </a:solidFill>
              </a:rPr>
              <a:t>A1</a:t>
            </a:r>
            <a:endParaRPr lang="en-US" sz="1300" dirty="0"/>
          </a:p>
        </p:txBody>
      </p:sp>
      <p:sp>
        <p:nvSpPr>
          <p:cNvPr id="10" name="text_457"/>
          <p:cNvSpPr txBox="1"/>
          <p:nvPr/>
        </p:nvSpPr>
        <p:spPr>
          <a:xfrm>
            <a:off x="1234440" y="1755648"/>
            <a:ext cx="502920" cy="594360"/>
          </a:xfrm>
          <a:prstGeom prst="rect">
            <a:avLst/>
          </a:prstGeom>
          <a:noFill/>
          <a:ln/>
        </p:spPr>
        <p:txBody>
          <a:bodyPr wrap="square" lIns="0" tIns="0" rIns="0" bIns="0" rtlCol="0" anchor="ctr"/>
          <a:lstStyle/>
          <a:p>
            <a:pPr indent="0" marL="0">
              <a:buNone/>
            </a:pPr>
            <a:r>
              <a:rPr lang="en-US" sz="1600" b="1" dirty="0">
                <a:solidFill>
                  <a:schemeClr val="tx2"/>
                </a:solidFill>
              </a:rPr>
              <a:t>(a)</a:t>
            </a:r>
            <a:endParaRPr lang="en-US" sz="1600" dirty="0"/>
          </a:p>
        </p:txBody>
      </p:sp>
      <p:sp>
        <p:nvSpPr>
          <p:cNvPr id="11" name="text_458"/>
          <p:cNvSpPr txBox="1"/>
          <p:nvPr/>
        </p:nvSpPr>
        <p:spPr>
          <a:xfrm>
            <a:off x="1783080" y="1755648"/>
            <a:ext cx="6766560" cy="594360"/>
          </a:xfrm>
          <a:prstGeom prst="rect">
            <a:avLst/>
          </a:prstGeom>
          <a:noFill/>
          <a:ln/>
        </p:spPr>
        <p:txBody>
          <a:bodyPr wrap="square" lIns="0" tIns="0" rIns="0" bIns="0" rtlCol="0" anchor="ctr"/>
          <a:lstStyle/>
          <a:p>
            <a:pPr indent="0" marL="0">
              <a:buNone/>
            </a:pPr>
            <a:r>
              <a:rPr lang="en-US" sz="1600" dirty="0">
                <a:solidFill>
                  <a:schemeClr val="tx1"/>
                </a:solidFill>
              </a:rPr>
              <a:t>Simplifies correctly to  6x = 180</a:t>
            </a:r>
            <a:endParaRPr lang="en-US" sz="1600" dirty="0"/>
          </a:p>
        </p:txBody>
      </p:sp>
      <p:sp>
        <p:nvSpPr>
          <p:cNvPr id="12" name="card_459"/>
          <p:cNvSpPr/>
          <p:nvPr/>
        </p:nvSpPr>
        <p:spPr>
          <a:xfrm>
            <a:off x="457200" y="2459736"/>
            <a:ext cx="8229600" cy="594360"/>
          </a:xfrm>
          <a:prstGeom prst="roundRect">
            <a:avLst>
              <a:gd name="adj" fmla="val 18462"/>
            </a:avLst>
          </a:prstGeom>
          <a:solidFill>
            <a:schemeClr val="bg2"/>
          </a:solidFill>
          <a:ln w="12700">
            <a:solidFill>
              <a:schemeClr val="bg2"/>
            </a:solidFill>
            <a:prstDash val="solid"/>
          </a:ln>
        </p:spPr>
      </p:sp>
      <p:sp>
        <p:nvSpPr>
          <p:cNvPr id="13" name="badge_460"/>
          <p:cNvSpPr/>
          <p:nvPr/>
        </p:nvSpPr>
        <p:spPr>
          <a:xfrm>
            <a:off x="594360" y="2514600"/>
            <a:ext cx="484632" cy="484632"/>
          </a:xfrm>
          <a:prstGeom prst="ellipse">
            <a:avLst/>
          </a:prstGeom>
          <a:solidFill>
            <a:schemeClr val="accent2"/>
          </a:solidFill>
          <a:ln>
            <a:solidFill>
              <a:schemeClr val="accent2"/>
            </a:solidFill>
          </a:ln>
        </p:spPr>
        <p:txBody>
          <a:bodyPr wrap="square" lIns="0" tIns="0" rIns="0" bIns="0" rtlCol="0" anchor="ctr"/>
          <a:lstStyle/>
          <a:p>
            <a:pPr algn="ctr" indent="0" marL="0">
              <a:buNone/>
            </a:pPr>
            <a:r>
              <a:rPr lang="en-US" sz="1300" b="1" dirty="0">
                <a:solidFill>
                  <a:schemeClr val="bg1"/>
                </a:solidFill>
              </a:rPr>
              <a:t>M1</a:t>
            </a:r>
            <a:endParaRPr lang="en-US" sz="1300" dirty="0"/>
          </a:p>
        </p:txBody>
      </p:sp>
      <p:sp>
        <p:nvSpPr>
          <p:cNvPr id="14" name="text_461"/>
          <p:cNvSpPr txBox="1"/>
          <p:nvPr/>
        </p:nvSpPr>
        <p:spPr>
          <a:xfrm>
            <a:off x="1234440" y="2459736"/>
            <a:ext cx="502920" cy="594360"/>
          </a:xfrm>
          <a:prstGeom prst="rect">
            <a:avLst/>
          </a:prstGeom>
          <a:noFill/>
          <a:ln/>
        </p:spPr>
        <p:txBody>
          <a:bodyPr wrap="square" lIns="0" tIns="0" rIns="0" bIns="0" rtlCol="0" anchor="ctr"/>
          <a:lstStyle/>
          <a:p>
            <a:pPr indent="0" marL="0">
              <a:buNone/>
            </a:pPr>
            <a:r>
              <a:rPr lang="en-US" sz="1600" b="1" dirty="0">
                <a:solidFill>
                  <a:schemeClr val="tx2"/>
                </a:solidFill>
              </a:rPr>
              <a:t>(b)</a:t>
            </a:r>
            <a:endParaRPr lang="en-US" sz="1600" dirty="0"/>
          </a:p>
        </p:txBody>
      </p:sp>
      <p:sp>
        <p:nvSpPr>
          <p:cNvPr id="15" name="text_462"/>
          <p:cNvSpPr txBox="1"/>
          <p:nvPr/>
        </p:nvSpPr>
        <p:spPr>
          <a:xfrm>
            <a:off x="1783080" y="2459736"/>
            <a:ext cx="6766560" cy="594360"/>
          </a:xfrm>
          <a:prstGeom prst="rect">
            <a:avLst/>
          </a:prstGeom>
          <a:noFill/>
          <a:ln/>
        </p:spPr>
        <p:txBody>
          <a:bodyPr wrap="square" lIns="0" tIns="0" rIns="0" bIns="0" rtlCol="0" anchor="ctr"/>
          <a:lstStyle/>
          <a:p>
            <a:pPr indent="0" marL="0">
              <a:buNone/>
            </a:pPr>
            <a:r>
              <a:rPr lang="en-US" sz="1600" dirty="0">
                <a:solidFill>
                  <a:schemeClr val="tx1"/>
                </a:solidFill>
              </a:rPr>
              <a:t>Solves to get  x = 30</a:t>
            </a:r>
            <a:endParaRPr lang="en-US" sz="1600" dirty="0"/>
          </a:p>
        </p:txBody>
      </p:sp>
      <p:sp>
        <p:nvSpPr>
          <p:cNvPr id="16" name="card_463"/>
          <p:cNvSpPr/>
          <p:nvPr/>
        </p:nvSpPr>
        <p:spPr>
          <a:xfrm>
            <a:off x="457200" y="3163824"/>
            <a:ext cx="8229600" cy="594360"/>
          </a:xfrm>
          <a:prstGeom prst="roundRect">
            <a:avLst>
              <a:gd name="adj" fmla="val 18462"/>
            </a:avLst>
          </a:prstGeom>
          <a:solidFill>
            <a:schemeClr val="bg2"/>
          </a:solidFill>
          <a:ln w="12700">
            <a:solidFill>
              <a:schemeClr val="bg2"/>
            </a:solidFill>
            <a:prstDash val="solid"/>
          </a:ln>
        </p:spPr>
      </p:sp>
      <p:sp>
        <p:nvSpPr>
          <p:cNvPr id="17" name="badge_464"/>
          <p:cNvSpPr/>
          <p:nvPr/>
        </p:nvSpPr>
        <p:spPr>
          <a:xfrm>
            <a:off x="594360" y="3218688"/>
            <a:ext cx="484632" cy="484632"/>
          </a:xfrm>
          <a:prstGeom prst="ellipse">
            <a:avLst/>
          </a:prstGeom>
          <a:solidFill>
            <a:schemeClr val="accent1"/>
          </a:solidFill>
          <a:ln>
            <a:solidFill>
              <a:schemeClr val="accent1"/>
            </a:solidFill>
          </a:ln>
        </p:spPr>
        <p:txBody>
          <a:bodyPr wrap="square" lIns="0" tIns="0" rIns="0" bIns="0" rtlCol="0" anchor="ctr"/>
          <a:lstStyle/>
          <a:p>
            <a:pPr algn="ctr" indent="0" marL="0">
              <a:buNone/>
            </a:pPr>
            <a:r>
              <a:rPr lang="en-US" sz="1300" b="1" dirty="0">
                <a:solidFill>
                  <a:schemeClr val="bg1"/>
                </a:solidFill>
              </a:rPr>
              <a:t>A1</a:t>
            </a:r>
            <a:endParaRPr lang="en-US" sz="1300" dirty="0"/>
          </a:p>
        </p:txBody>
      </p:sp>
      <p:sp>
        <p:nvSpPr>
          <p:cNvPr id="18" name="text_465"/>
          <p:cNvSpPr txBox="1"/>
          <p:nvPr/>
        </p:nvSpPr>
        <p:spPr>
          <a:xfrm>
            <a:off x="1234440" y="3163824"/>
            <a:ext cx="502920" cy="594360"/>
          </a:xfrm>
          <a:prstGeom prst="rect">
            <a:avLst/>
          </a:prstGeom>
          <a:noFill/>
          <a:ln/>
        </p:spPr>
        <p:txBody>
          <a:bodyPr wrap="square" lIns="0" tIns="0" rIns="0" bIns="0" rtlCol="0" anchor="ctr"/>
          <a:lstStyle/>
          <a:p>
            <a:pPr indent="0" marL="0">
              <a:buNone/>
            </a:pPr>
            <a:r>
              <a:rPr lang="en-US" sz="1600" b="1" dirty="0">
                <a:solidFill>
                  <a:schemeClr val="tx2"/>
                </a:solidFill>
              </a:rPr>
              <a:t>(b)</a:t>
            </a:r>
            <a:endParaRPr lang="en-US" sz="1600" dirty="0"/>
          </a:p>
        </p:txBody>
      </p:sp>
      <p:sp>
        <p:nvSpPr>
          <p:cNvPr id="19" name="text_466"/>
          <p:cNvSpPr txBox="1"/>
          <p:nvPr/>
        </p:nvSpPr>
        <p:spPr>
          <a:xfrm>
            <a:off x="1783080" y="3163824"/>
            <a:ext cx="6766560" cy="594360"/>
          </a:xfrm>
          <a:prstGeom prst="rect">
            <a:avLst/>
          </a:prstGeom>
          <a:noFill/>
          <a:ln/>
        </p:spPr>
        <p:txBody>
          <a:bodyPr wrap="square" lIns="0" tIns="0" rIns="0" bIns="0" rtlCol="0" anchor="ctr"/>
          <a:lstStyle/>
          <a:p>
            <a:pPr indent="0" marL="0">
              <a:buNone/>
            </a:pPr>
            <a:r>
              <a:rPr lang="en-US" sz="1600" dirty="0">
                <a:solidFill>
                  <a:schemeClr val="tx1"/>
                </a:solidFill>
              </a:rPr>
              <a:t>Finds the angles 50°, 70° and 60°</a:t>
            </a:r>
            <a:endParaRPr lang="en-US" sz="1600" dirty="0"/>
          </a:p>
        </p:txBody>
      </p:sp>
      <p:sp>
        <p:nvSpPr>
          <p:cNvPr id="20" name="card_467"/>
          <p:cNvSpPr/>
          <p:nvPr/>
        </p:nvSpPr>
        <p:spPr>
          <a:xfrm>
            <a:off x="457200" y="3867912"/>
            <a:ext cx="8229600" cy="594360"/>
          </a:xfrm>
          <a:prstGeom prst="roundRect">
            <a:avLst>
              <a:gd name="adj" fmla="val 18462"/>
            </a:avLst>
          </a:prstGeom>
          <a:solidFill>
            <a:schemeClr val="bg2"/>
          </a:solidFill>
          <a:ln w="12700">
            <a:solidFill>
              <a:schemeClr val="bg2"/>
            </a:solidFill>
            <a:prstDash val="solid"/>
          </a:ln>
        </p:spPr>
      </p:sp>
      <p:sp>
        <p:nvSpPr>
          <p:cNvPr id="21" name="badge_468"/>
          <p:cNvSpPr/>
          <p:nvPr/>
        </p:nvSpPr>
        <p:spPr>
          <a:xfrm>
            <a:off x="594360" y="3922776"/>
            <a:ext cx="484632" cy="484632"/>
          </a:xfrm>
          <a:prstGeom prst="ellipse">
            <a:avLst/>
          </a:prstGeom>
          <a:solidFill>
            <a:schemeClr val="accent4"/>
          </a:solidFill>
          <a:ln>
            <a:solidFill>
              <a:schemeClr val="accent4"/>
            </a:solidFill>
          </a:ln>
        </p:spPr>
        <p:txBody>
          <a:bodyPr wrap="square" lIns="0" tIns="0" rIns="0" bIns="0" rtlCol="0" anchor="ctr"/>
          <a:lstStyle/>
          <a:p>
            <a:pPr algn="ctr" indent="0" marL="0">
              <a:buNone/>
            </a:pPr>
            <a:r>
              <a:rPr lang="en-US" sz="1300" b="1" dirty="0">
                <a:solidFill>
                  <a:schemeClr val="bg1"/>
                </a:solidFill>
              </a:rPr>
              <a:t>C1</a:t>
            </a:r>
            <a:endParaRPr lang="en-US" sz="1300" dirty="0"/>
          </a:p>
        </p:txBody>
      </p:sp>
      <p:sp>
        <p:nvSpPr>
          <p:cNvPr id="22" name="text_469"/>
          <p:cNvSpPr txBox="1"/>
          <p:nvPr/>
        </p:nvSpPr>
        <p:spPr>
          <a:xfrm>
            <a:off x="1234440" y="3867912"/>
            <a:ext cx="502920" cy="594360"/>
          </a:xfrm>
          <a:prstGeom prst="rect">
            <a:avLst/>
          </a:prstGeom>
          <a:noFill/>
          <a:ln/>
        </p:spPr>
        <p:txBody>
          <a:bodyPr wrap="square" lIns="0" tIns="0" rIns="0" bIns="0" rtlCol="0" anchor="ctr"/>
          <a:lstStyle/>
          <a:p>
            <a:pPr indent="0" marL="0">
              <a:buNone/>
            </a:pPr>
            <a:r>
              <a:rPr lang="en-US" sz="1600" b="1" dirty="0">
                <a:solidFill>
                  <a:schemeClr val="tx2"/>
                </a:solidFill>
              </a:rPr>
              <a:t>(b)</a:t>
            </a:r>
            <a:endParaRPr lang="en-US" sz="1600" dirty="0"/>
          </a:p>
        </p:txBody>
      </p:sp>
      <p:sp>
        <p:nvSpPr>
          <p:cNvPr id="23" name="text_470"/>
          <p:cNvSpPr txBox="1"/>
          <p:nvPr/>
        </p:nvSpPr>
        <p:spPr>
          <a:xfrm>
            <a:off x="1783080" y="3867912"/>
            <a:ext cx="6766560" cy="594360"/>
          </a:xfrm>
          <a:prstGeom prst="rect">
            <a:avLst/>
          </a:prstGeom>
          <a:noFill/>
          <a:ln/>
        </p:spPr>
        <p:txBody>
          <a:bodyPr wrap="square" lIns="0" tIns="0" rIns="0" bIns="0" rtlCol="0" anchor="ctr"/>
          <a:lstStyle/>
          <a:p>
            <a:pPr indent="0" marL="0">
              <a:buNone/>
            </a:pPr>
            <a:r>
              <a:rPr lang="en-US" sz="1600" dirty="0">
                <a:solidFill>
                  <a:schemeClr val="tx1"/>
                </a:solidFill>
              </a:rPr>
              <a:t>States clearly that the largest angle is 70°</a:t>
            </a:r>
            <a:endParaRPr lang="en-US" sz="16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26</a:t>
            </a:fld>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7">
    <p:spTree>
      <p:nvGrpSpPr>
        <p:cNvPr id="1" name=""/>
        <p:cNvGrpSpPr/>
        <p:nvPr/>
      </p:nvGrpSpPr>
      <p:grpSpPr>
        <a:xfrm>
          <a:off x="0" y="0"/>
          <a:ext cx="0" cy="0"/>
          <a:chOff x="0" y="0"/>
          <a:chExt cx="0" cy="0"/>
        </a:xfrm>
      </p:grpSpPr>
      <p:sp>
        <p:nvSpPr>
          <p:cNvPr id="2" name="Text 0"/>
          <p:cNvSpPr/>
          <p:nvPr>
            <p:ph idx="100" type="title" hasCustomPrompt="1"/>
          </p:nvPr>
        </p:nvSpPr>
        <p:spPr>
          <a:xfrm>
            <a:off x="365760" y="201168"/>
            <a:ext cx="8412480" cy="685800"/>
          </a:xfrm>
          <a:prstGeom prst="rect">
            <a:avLst/>
          </a:prstGeom>
          <a:noFill/>
          <a:ln/>
        </p:spPr>
        <p:txBody>
          <a:bodyPr wrap="square" lIns="0" tIns="0" rIns="0" bIns="0" rtlCol="0" anchor="ctr"/>
          <a:lstStyle/>
          <a:p>
            <a:pPr algn="ctr" indent="0" marL="0">
              <a:buNone/>
            </a:pPr>
            <a:r>
              <a:rPr lang="en-US" sz="3200" b="1" dirty="0">
                <a:solidFill>
                  <a:schemeClr val="tx1"/>
                </a:solidFill>
              </a:rPr>
              <a:t>Common mistakes</a:t>
            </a:r>
            <a:endParaRPr lang="en-US" sz="3200" dirty="0"/>
          </a:p>
        </p:txBody>
      </p:sp>
      <p:sp>
        <p:nvSpPr>
          <p:cNvPr id="4" name="card_471"/>
          <p:cNvSpPr/>
          <p:nvPr/>
        </p:nvSpPr>
        <p:spPr>
          <a:xfrm>
            <a:off x="457200" y="1097280"/>
            <a:ext cx="3977640" cy="1600200"/>
          </a:xfrm>
          <a:prstGeom prst="roundRect">
            <a:avLst>
              <a:gd name="adj" fmla="val 6857"/>
            </a:avLst>
          </a:prstGeom>
          <a:solidFill>
            <a:schemeClr val="bg2"/>
          </a:solidFill>
          <a:ln w="12700">
            <a:solidFill>
              <a:schemeClr val="bg2"/>
            </a:solidFill>
            <a:prstDash val="solid"/>
          </a:ln>
        </p:spPr>
      </p:sp>
      <p:sp>
        <p:nvSpPr>
          <p:cNvPr id="5" name="badge_472"/>
          <p:cNvSpPr/>
          <p:nvPr/>
        </p:nvSpPr>
        <p:spPr>
          <a:xfrm>
            <a:off x="640080" y="1280160"/>
            <a:ext cx="411480" cy="41148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6" name="text_473"/>
          <p:cNvSpPr txBox="1"/>
          <p:nvPr/>
        </p:nvSpPr>
        <p:spPr>
          <a:xfrm>
            <a:off x="1188720" y="1280160"/>
            <a:ext cx="3108960" cy="411480"/>
          </a:xfrm>
          <a:prstGeom prst="rect">
            <a:avLst/>
          </a:prstGeom>
          <a:noFill/>
          <a:ln/>
        </p:spPr>
        <p:txBody>
          <a:bodyPr wrap="square" lIns="0" tIns="0" rIns="0" bIns="0" rtlCol="0" anchor="ctr"/>
          <a:lstStyle/>
          <a:p>
            <a:pPr indent="0" marL="0">
              <a:buNone/>
            </a:pPr>
            <a:r>
              <a:rPr lang="en-US" sz="1800" b="1" dirty="0">
                <a:solidFill>
                  <a:schemeClr val="tx1"/>
                </a:solidFill>
                <a:latin typeface="+mj-lt" pitchFamily="34" charset="0"/>
                <a:ea typeface="+mj-lt" pitchFamily="34" charset="-122"/>
                <a:cs typeface="+mj-lt" pitchFamily="34" charset="-120"/>
              </a:rPr>
              <a:t>Only changing one side</a:t>
            </a:r>
            <a:endParaRPr lang="en-US" sz="1800" dirty="0"/>
          </a:p>
        </p:txBody>
      </p:sp>
      <p:sp>
        <p:nvSpPr>
          <p:cNvPr id="7" name="text_474"/>
          <p:cNvSpPr txBox="1"/>
          <p:nvPr/>
        </p:nvSpPr>
        <p:spPr>
          <a:xfrm>
            <a:off x="685800" y="1810512"/>
            <a:ext cx="3611880" cy="365760"/>
          </a:xfrm>
          <a:prstGeom prst="rect">
            <a:avLst/>
          </a:prstGeom>
          <a:noFill/>
          <a:ln/>
        </p:spPr>
        <p:txBody>
          <a:bodyPr wrap="square" lIns="0" tIns="0" rIns="0" bIns="0" rtlCol="0" anchor="ctr"/>
          <a:lstStyle/>
          <a:p>
            <a:pPr indent="0" marL="0">
              <a:buNone/>
            </a:pPr>
            <a:r>
              <a:rPr lang="en-US" sz="1500" b="1" dirty="0">
                <a:solidFill>
                  <a:schemeClr val="accent1"/>
                </a:solidFill>
              </a:rPr>
              <a:t>Wrong:  </a:t>
            </a:r>
            <a:pPr indent="0" marL="0">
              <a:buNone/>
            </a:pPr>
            <a:r>
              <a:rPr lang="en-US" sz="1500" dirty="0">
                <a:solidFill>
                  <a:schemeClr val="tx1"/>
                </a:solidFill>
              </a:rPr>
              <a:t>2x + 3 = 11  →  2x = 11</a:t>
            </a:r>
            <a:endParaRPr lang="en-US" sz="1500" dirty="0"/>
          </a:p>
        </p:txBody>
      </p:sp>
      <p:sp>
        <p:nvSpPr>
          <p:cNvPr id="8" name="text_475"/>
          <p:cNvSpPr txBox="1"/>
          <p:nvPr/>
        </p:nvSpPr>
        <p:spPr>
          <a:xfrm>
            <a:off x="685800" y="2194560"/>
            <a:ext cx="3611880" cy="365760"/>
          </a:xfrm>
          <a:prstGeom prst="rect">
            <a:avLst/>
          </a:prstGeom>
          <a:noFill/>
          <a:ln/>
        </p:spPr>
        <p:txBody>
          <a:bodyPr wrap="square" lIns="0" tIns="0" rIns="0" bIns="0" rtlCol="0" anchor="ctr"/>
          <a:lstStyle/>
          <a:p>
            <a:pPr indent="0" marL="0">
              <a:buNone/>
            </a:pPr>
            <a:r>
              <a:rPr lang="en-US" sz="1500" b="1" dirty="0">
                <a:solidFill>
                  <a:schemeClr val="accent2"/>
                </a:solidFill>
              </a:rPr>
              <a:t>Right:  </a:t>
            </a:r>
            <a:pPr indent="0" marL="0">
              <a:buNone/>
            </a:pPr>
            <a:r>
              <a:rPr lang="en-US" sz="1500" dirty="0">
                <a:solidFill>
                  <a:schemeClr val="tx1"/>
                </a:solidFill>
              </a:rPr>
              <a:t>2x = 8  (− 3 from both sides)</a:t>
            </a:r>
            <a:endParaRPr lang="en-US" sz="1500" dirty="0"/>
          </a:p>
        </p:txBody>
      </p:sp>
      <p:sp>
        <p:nvSpPr>
          <p:cNvPr id="9" name="card_476"/>
          <p:cNvSpPr/>
          <p:nvPr/>
        </p:nvSpPr>
        <p:spPr>
          <a:xfrm>
            <a:off x="4709160" y="1097280"/>
            <a:ext cx="3977640" cy="1600200"/>
          </a:xfrm>
          <a:prstGeom prst="roundRect">
            <a:avLst>
              <a:gd name="adj" fmla="val 6857"/>
            </a:avLst>
          </a:prstGeom>
          <a:solidFill>
            <a:schemeClr val="bg2"/>
          </a:solidFill>
          <a:ln w="12700">
            <a:solidFill>
              <a:schemeClr val="bg2"/>
            </a:solidFill>
            <a:prstDash val="solid"/>
          </a:ln>
        </p:spPr>
      </p:sp>
      <p:sp>
        <p:nvSpPr>
          <p:cNvPr id="10" name="badge_477"/>
          <p:cNvSpPr/>
          <p:nvPr/>
        </p:nvSpPr>
        <p:spPr>
          <a:xfrm>
            <a:off x="4892040" y="1280160"/>
            <a:ext cx="411480" cy="41148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11" name="text_478"/>
          <p:cNvSpPr txBox="1"/>
          <p:nvPr/>
        </p:nvSpPr>
        <p:spPr>
          <a:xfrm>
            <a:off x="5440680" y="1280160"/>
            <a:ext cx="3108960" cy="411480"/>
          </a:xfrm>
          <a:prstGeom prst="rect">
            <a:avLst/>
          </a:prstGeom>
          <a:noFill/>
          <a:ln/>
        </p:spPr>
        <p:txBody>
          <a:bodyPr wrap="square" lIns="0" tIns="0" rIns="0" bIns="0" rtlCol="0" anchor="ctr"/>
          <a:lstStyle/>
          <a:p>
            <a:pPr indent="0" marL="0">
              <a:buNone/>
            </a:pPr>
            <a:r>
              <a:rPr lang="en-US" sz="1800" b="1" dirty="0">
                <a:solidFill>
                  <a:schemeClr val="tx1"/>
                </a:solidFill>
                <a:latin typeface="+mj-lt" pitchFamily="34" charset="0"/>
                <a:ea typeface="+mj-lt" pitchFamily="34" charset="-122"/>
                <a:cs typeface="+mj-lt" pitchFamily="34" charset="-120"/>
              </a:rPr>
              <a:t>Losing the negative sign</a:t>
            </a:r>
            <a:endParaRPr lang="en-US" sz="1800" dirty="0"/>
          </a:p>
        </p:txBody>
      </p:sp>
      <p:sp>
        <p:nvSpPr>
          <p:cNvPr id="12" name="text_479"/>
          <p:cNvSpPr txBox="1"/>
          <p:nvPr/>
        </p:nvSpPr>
        <p:spPr>
          <a:xfrm>
            <a:off x="4937760" y="1810512"/>
            <a:ext cx="3611880" cy="365760"/>
          </a:xfrm>
          <a:prstGeom prst="rect">
            <a:avLst/>
          </a:prstGeom>
          <a:noFill/>
          <a:ln/>
        </p:spPr>
        <p:txBody>
          <a:bodyPr wrap="square" lIns="0" tIns="0" rIns="0" bIns="0" rtlCol="0" anchor="ctr"/>
          <a:lstStyle/>
          <a:p>
            <a:pPr indent="0" marL="0">
              <a:buNone/>
            </a:pPr>
            <a:r>
              <a:rPr lang="en-US" sz="1500" b="1" dirty="0">
                <a:solidFill>
                  <a:schemeClr val="accent1"/>
                </a:solidFill>
              </a:rPr>
              <a:t>Wrong:  </a:t>
            </a:r>
            <a:pPr indent="0" marL="0">
              <a:buNone/>
            </a:pPr>
            <a:r>
              <a:rPr lang="en-US" sz="1500" dirty="0">
                <a:solidFill>
                  <a:schemeClr val="tx1"/>
                </a:solidFill>
              </a:rPr>
              <a:t>7 − 2x = 15  →  2x = 8</a:t>
            </a:r>
            <a:endParaRPr lang="en-US" sz="1500" dirty="0"/>
          </a:p>
        </p:txBody>
      </p:sp>
      <p:sp>
        <p:nvSpPr>
          <p:cNvPr id="13" name="text_480"/>
          <p:cNvSpPr txBox="1"/>
          <p:nvPr/>
        </p:nvSpPr>
        <p:spPr>
          <a:xfrm>
            <a:off x="4937760" y="2194560"/>
            <a:ext cx="3611880" cy="365760"/>
          </a:xfrm>
          <a:prstGeom prst="rect">
            <a:avLst/>
          </a:prstGeom>
          <a:noFill/>
          <a:ln/>
        </p:spPr>
        <p:txBody>
          <a:bodyPr wrap="square" lIns="0" tIns="0" rIns="0" bIns="0" rtlCol="0" anchor="ctr"/>
          <a:lstStyle/>
          <a:p>
            <a:pPr indent="0" marL="0">
              <a:buNone/>
            </a:pPr>
            <a:r>
              <a:rPr lang="en-US" sz="1500" b="1" dirty="0">
                <a:solidFill>
                  <a:schemeClr val="accent2"/>
                </a:solidFill>
              </a:rPr>
              <a:t>Right:  </a:t>
            </a:r>
            <a:pPr indent="0" marL="0">
              <a:buNone/>
            </a:pPr>
            <a:r>
              <a:rPr lang="en-US" sz="1500" dirty="0">
                <a:solidFill>
                  <a:schemeClr val="tx1"/>
                </a:solidFill>
              </a:rPr>
              <a:t>−2x = 8, so x = −4</a:t>
            </a:r>
            <a:endParaRPr lang="en-US" sz="1500" dirty="0"/>
          </a:p>
        </p:txBody>
      </p:sp>
      <p:sp>
        <p:nvSpPr>
          <p:cNvPr id="14" name="card_481"/>
          <p:cNvSpPr/>
          <p:nvPr/>
        </p:nvSpPr>
        <p:spPr>
          <a:xfrm>
            <a:off x="457200" y="2880360"/>
            <a:ext cx="3977640" cy="1600200"/>
          </a:xfrm>
          <a:prstGeom prst="roundRect">
            <a:avLst>
              <a:gd name="adj" fmla="val 6857"/>
            </a:avLst>
          </a:prstGeom>
          <a:solidFill>
            <a:schemeClr val="bg2"/>
          </a:solidFill>
          <a:ln w="12700">
            <a:solidFill>
              <a:schemeClr val="bg2"/>
            </a:solidFill>
            <a:prstDash val="solid"/>
          </a:ln>
        </p:spPr>
      </p:sp>
      <p:sp>
        <p:nvSpPr>
          <p:cNvPr id="15" name="badge_482"/>
          <p:cNvSpPr/>
          <p:nvPr/>
        </p:nvSpPr>
        <p:spPr>
          <a:xfrm>
            <a:off x="640080" y="3063240"/>
            <a:ext cx="411480" cy="41148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16" name="text_483"/>
          <p:cNvSpPr txBox="1"/>
          <p:nvPr/>
        </p:nvSpPr>
        <p:spPr>
          <a:xfrm>
            <a:off x="1188720" y="3063240"/>
            <a:ext cx="3108960" cy="411480"/>
          </a:xfrm>
          <a:prstGeom prst="rect">
            <a:avLst/>
          </a:prstGeom>
          <a:noFill/>
          <a:ln/>
        </p:spPr>
        <p:txBody>
          <a:bodyPr wrap="square" lIns="0" tIns="0" rIns="0" bIns="0" rtlCol="0" anchor="ctr"/>
          <a:lstStyle/>
          <a:p>
            <a:pPr indent="0" marL="0">
              <a:buNone/>
            </a:pPr>
            <a:r>
              <a:rPr lang="en-US" sz="1800" b="1" dirty="0">
                <a:solidFill>
                  <a:schemeClr val="tx1"/>
                </a:solidFill>
                <a:latin typeface="+mj-lt" pitchFamily="34" charset="0"/>
                <a:ea typeface="+mj-lt" pitchFamily="34" charset="-122"/>
                <a:cs typeface="+mj-lt" pitchFamily="34" charset="-120"/>
              </a:rPr>
              <a:t>Not expanding fully</a:t>
            </a:r>
            <a:endParaRPr lang="en-US" sz="1800" dirty="0"/>
          </a:p>
        </p:txBody>
      </p:sp>
      <p:sp>
        <p:nvSpPr>
          <p:cNvPr id="17" name="text_484"/>
          <p:cNvSpPr txBox="1"/>
          <p:nvPr/>
        </p:nvSpPr>
        <p:spPr>
          <a:xfrm>
            <a:off x="685800" y="3593592"/>
            <a:ext cx="3611880" cy="365760"/>
          </a:xfrm>
          <a:prstGeom prst="rect">
            <a:avLst/>
          </a:prstGeom>
          <a:noFill/>
          <a:ln/>
        </p:spPr>
        <p:txBody>
          <a:bodyPr wrap="square" lIns="0" tIns="0" rIns="0" bIns="0" rtlCol="0" anchor="ctr"/>
          <a:lstStyle/>
          <a:p>
            <a:pPr indent="0" marL="0">
              <a:buNone/>
            </a:pPr>
            <a:r>
              <a:rPr lang="en-US" sz="1500" b="1" dirty="0">
                <a:solidFill>
                  <a:schemeClr val="accent1"/>
                </a:solidFill>
              </a:rPr>
              <a:t>Wrong:  </a:t>
            </a:r>
            <a:pPr indent="0" marL="0">
              <a:buNone/>
            </a:pPr>
            <a:r>
              <a:rPr lang="en-US" sz="1500" dirty="0">
                <a:solidFill>
                  <a:schemeClr val="tx1"/>
                </a:solidFill>
              </a:rPr>
              <a:t>3(x + 4) = 3x + 4</a:t>
            </a:r>
            <a:endParaRPr lang="en-US" sz="1500" dirty="0"/>
          </a:p>
        </p:txBody>
      </p:sp>
      <p:sp>
        <p:nvSpPr>
          <p:cNvPr id="18" name="text_485"/>
          <p:cNvSpPr txBox="1"/>
          <p:nvPr/>
        </p:nvSpPr>
        <p:spPr>
          <a:xfrm>
            <a:off x="685800" y="3977640"/>
            <a:ext cx="3611880" cy="365760"/>
          </a:xfrm>
          <a:prstGeom prst="rect">
            <a:avLst/>
          </a:prstGeom>
          <a:noFill/>
          <a:ln/>
        </p:spPr>
        <p:txBody>
          <a:bodyPr wrap="square" lIns="0" tIns="0" rIns="0" bIns="0" rtlCol="0" anchor="ctr"/>
          <a:lstStyle/>
          <a:p>
            <a:pPr indent="0" marL="0">
              <a:buNone/>
            </a:pPr>
            <a:r>
              <a:rPr lang="en-US" sz="1500" b="1" dirty="0">
                <a:solidFill>
                  <a:schemeClr val="accent2"/>
                </a:solidFill>
              </a:rPr>
              <a:t>Right:  </a:t>
            </a:r>
            <a:pPr indent="0" marL="0">
              <a:buNone/>
            </a:pPr>
            <a:r>
              <a:rPr lang="en-US" sz="1500" dirty="0">
                <a:solidFill>
                  <a:schemeClr val="tx1"/>
                </a:solidFill>
              </a:rPr>
              <a:t>3(x + 4) = 3x + 12</a:t>
            </a:r>
            <a:endParaRPr lang="en-US" sz="1500" dirty="0"/>
          </a:p>
        </p:txBody>
      </p:sp>
      <p:sp>
        <p:nvSpPr>
          <p:cNvPr id="19" name="card_486"/>
          <p:cNvSpPr/>
          <p:nvPr/>
        </p:nvSpPr>
        <p:spPr>
          <a:xfrm>
            <a:off x="4709160" y="2880360"/>
            <a:ext cx="3977640" cy="1600200"/>
          </a:xfrm>
          <a:prstGeom prst="roundRect">
            <a:avLst>
              <a:gd name="adj" fmla="val 6857"/>
            </a:avLst>
          </a:prstGeom>
          <a:solidFill>
            <a:schemeClr val="bg2"/>
          </a:solidFill>
          <a:ln w="12700">
            <a:solidFill>
              <a:schemeClr val="bg2"/>
            </a:solidFill>
            <a:prstDash val="solid"/>
          </a:ln>
        </p:spPr>
      </p:sp>
      <p:sp>
        <p:nvSpPr>
          <p:cNvPr id="20" name="badge_487"/>
          <p:cNvSpPr/>
          <p:nvPr/>
        </p:nvSpPr>
        <p:spPr>
          <a:xfrm>
            <a:off x="4892040" y="3063240"/>
            <a:ext cx="411480" cy="411480"/>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4</a:t>
            </a:r>
            <a:endParaRPr lang="en-US" sz="1400" dirty="0"/>
          </a:p>
        </p:txBody>
      </p:sp>
      <p:sp>
        <p:nvSpPr>
          <p:cNvPr id="21" name="text_488"/>
          <p:cNvSpPr txBox="1"/>
          <p:nvPr/>
        </p:nvSpPr>
        <p:spPr>
          <a:xfrm>
            <a:off x="5440680" y="3063240"/>
            <a:ext cx="3108960" cy="411480"/>
          </a:xfrm>
          <a:prstGeom prst="rect">
            <a:avLst/>
          </a:prstGeom>
          <a:noFill/>
          <a:ln/>
        </p:spPr>
        <p:txBody>
          <a:bodyPr wrap="square" lIns="0" tIns="0" rIns="0" bIns="0" rtlCol="0" anchor="ctr"/>
          <a:lstStyle/>
          <a:p>
            <a:pPr indent="0" marL="0">
              <a:buNone/>
            </a:pPr>
            <a:r>
              <a:rPr lang="en-US" sz="1800" b="1" dirty="0">
                <a:solidFill>
                  <a:schemeClr val="tx1"/>
                </a:solidFill>
                <a:latin typeface="+mj-lt" pitchFamily="34" charset="0"/>
                <a:ea typeface="+mj-lt" pitchFamily="34" charset="-122"/>
                <a:cs typeface="+mj-lt" pitchFamily="34" charset="-120"/>
              </a:rPr>
              <a:t>Dividing the wrong way</a:t>
            </a:r>
            <a:endParaRPr lang="en-US" sz="1800" dirty="0"/>
          </a:p>
        </p:txBody>
      </p:sp>
      <p:sp>
        <p:nvSpPr>
          <p:cNvPr id="22" name="text_489"/>
          <p:cNvSpPr txBox="1"/>
          <p:nvPr/>
        </p:nvSpPr>
        <p:spPr>
          <a:xfrm>
            <a:off x="4937760" y="3593592"/>
            <a:ext cx="3611880" cy="365760"/>
          </a:xfrm>
          <a:prstGeom prst="rect">
            <a:avLst/>
          </a:prstGeom>
          <a:noFill/>
          <a:ln/>
        </p:spPr>
        <p:txBody>
          <a:bodyPr wrap="square" lIns="0" tIns="0" rIns="0" bIns="0" rtlCol="0" anchor="ctr"/>
          <a:lstStyle/>
          <a:p>
            <a:pPr indent="0" marL="0">
              <a:buNone/>
            </a:pPr>
            <a:r>
              <a:rPr lang="en-US" sz="1500" b="1" dirty="0">
                <a:solidFill>
                  <a:schemeClr val="accent1"/>
                </a:solidFill>
              </a:rPr>
              <a:t>Wrong:  </a:t>
            </a:r>
            <a:pPr indent="0" marL="0">
              <a:buNone/>
            </a:pPr>
            <a:r>
              <a:rPr lang="en-US" sz="1500" dirty="0">
                <a:solidFill>
                  <a:schemeClr val="tx1"/>
                </a:solidFill>
              </a:rPr>
              <a:t>4x = 2  →  x = 2</a:t>
            </a:r>
            <a:endParaRPr lang="en-US" sz="1500" dirty="0"/>
          </a:p>
        </p:txBody>
      </p:sp>
      <p:sp>
        <p:nvSpPr>
          <p:cNvPr id="23" name="text_490"/>
          <p:cNvSpPr txBox="1"/>
          <p:nvPr/>
        </p:nvSpPr>
        <p:spPr>
          <a:xfrm>
            <a:off x="4937760" y="3977640"/>
            <a:ext cx="3611880" cy="365760"/>
          </a:xfrm>
          <a:prstGeom prst="rect">
            <a:avLst/>
          </a:prstGeom>
          <a:noFill/>
          <a:ln/>
        </p:spPr>
        <p:txBody>
          <a:bodyPr wrap="square" lIns="0" tIns="0" rIns="0" bIns="0" rtlCol="0" anchor="ctr"/>
          <a:lstStyle/>
          <a:p>
            <a:pPr indent="0" marL="0">
              <a:buNone/>
            </a:pPr>
            <a:r>
              <a:rPr lang="en-US" sz="1500" b="1" dirty="0">
                <a:solidFill>
                  <a:schemeClr val="accent2"/>
                </a:solidFill>
              </a:rPr>
              <a:t>Right:  </a:t>
            </a:r>
            <a:pPr indent="0" marL="0">
              <a:buNone/>
            </a:pPr>
            <a:r>
              <a:rPr lang="en-US" sz="1500" dirty="0">
                <a:solidFill>
                  <a:schemeClr val="tx1"/>
                </a:solidFill>
              </a:rPr>
              <a:t>x = 2 ÷ 4 = 0.5</a:t>
            </a:r>
            <a:endParaRPr lang="en-US" sz="15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27</a:t>
            </a:fld>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8">
    <p:spTree>
      <p:nvGrpSpPr>
        <p:cNvPr id="1" name=""/>
        <p:cNvGrpSpPr/>
        <p:nvPr/>
      </p:nvGrpSpPr>
      <p:grpSpPr>
        <a:xfrm>
          <a:off x="0" y="0"/>
          <a:ext cx="0" cy="0"/>
          <a:chOff x="0" y="0"/>
          <a:chExt cx="0" cy="0"/>
        </a:xfrm>
      </p:grpSpPr>
      <p:sp>
        <p:nvSpPr>
          <p:cNvPr id="2" name="Text 0"/>
          <p:cNvSpPr/>
          <p:nvPr>
            <p:ph idx="100" type="title" hasCustomPrompt="1"/>
          </p:nvPr>
        </p:nvSpPr>
        <p:spPr>
          <a:xfrm>
            <a:off x="365760" y="201168"/>
            <a:ext cx="8412480" cy="685800"/>
          </a:xfrm>
          <a:prstGeom prst="rect">
            <a:avLst/>
          </a:prstGeom>
          <a:noFill/>
          <a:ln/>
        </p:spPr>
        <p:txBody>
          <a:bodyPr wrap="square" lIns="0" tIns="0" rIns="0" bIns="0" rtlCol="0" anchor="ctr"/>
          <a:lstStyle/>
          <a:p>
            <a:pPr algn="ctr" indent="0" marL="0">
              <a:buNone/>
            </a:pPr>
            <a:r>
              <a:rPr lang="en-US" sz="3200" b="1" dirty="0">
                <a:solidFill>
                  <a:schemeClr val="tx1"/>
                </a:solidFill>
              </a:rPr>
              <a:t>Exit ticket</a:t>
            </a:r>
            <a:endParaRPr lang="en-US" sz="3200" dirty="0"/>
          </a:p>
        </p:txBody>
      </p:sp>
      <p:sp>
        <p:nvSpPr>
          <p:cNvPr id="4" name="card_491"/>
          <p:cNvSpPr/>
          <p:nvPr/>
        </p:nvSpPr>
        <p:spPr>
          <a:xfrm>
            <a:off x="457200" y="1188720"/>
            <a:ext cx="2560320" cy="2011680"/>
          </a:xfrm>
          <a:prstGeom prst="roundRect">
            <a:avLst>
              <a:gd name="adj" fmla="val 5455"/>
            </a:avLst>
          </a:prstGeom>
          <a:solidFill>
            <a:schemeClr val="bg2"/>
          </a:solidFill>
          <a:ln w="12700">
            <a:solidFill>
              <a:schemeClr val="bg2"/>
            </a:solidFill>
            <a:prstDash val="solid"/>
          </a:ln>
        </p:spPr>
      </p:sp>
      <p:sp>
        <p:nvSpPr>
          <p:cNvPr id="5" name="badge_492"/>
          <p:cNvSpPr/>
          <p:nvPr/>
        </p:nvSpPr>
        <p:spPr>
          <a:xfrm>
            <a:off x="621792" y="135331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6" name="text_493"/>
          <p:cNvSpPr txBox="1"/>
          <p:nvPr/>
        </p:nvSpPr>
        <p:spPr>
          <a:xfrm>
            <a:off x="1143000" y="132588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5x − 8 = 32</a:t>
            </a:r>
            <a:endParaRPr lang="en-US" sz="1800" dirty="0"/>
          </a:p>
        </p:txBody>
      </p:sp>
      <p:sp>
        <p:nvSpPr>
          <p:cNvPr id="7" name="card_494"/>
          <p:cNvSpPr/>
          <p:nvPr/>
        </p:nvSpPr>
        <p:spPr>
          <a:xfrm>
            <a:off x="3291840" y="1188720"/>
            <a:ext cx="2560320" cy="2011680"/>
          </a:xfrm>
          <a:prstGeom prst="roundRect">
            <a:avLst>
              <a:gd name="adj" fmla="val 5455"/>
            </a:avLst>
          </a:prstGeom>
          <a:solidFill>
            <a:schemeClr val="bg2"/>
          </a:solidFill>
          <a:ln w="12700">
            <a:solidFill>
              <a:schemeClr val="bg2"/>
            </a:solidFill>
            <a:prstDash val="solid"/>
          </a:ln>
        </p:spPr>
      </p:sp>
      <p:sp>
        <p:nvSpPr>
          <p:cNvPr id="8" name="badge_495"/>
          <p:cNvSpPr/>
          <p:nvPr/>
        </p:nvSpPr>
        <p:spPr>
          <a:xfrm>
            <a:off x="3456432" y="135331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9" name="text_496"/>
          <p:cNvSpPr txBox="1"/>
          <p:nvPr/>
        </p:nvSpPr>
        <p:spPr>
          <a:xfrm>
            <a:off x="3977640" y="132588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3(2x + 1) = 33</a:t>
            </a:r>
            <a:endParaRPr lang="en-US" sz="1800" dirty="0"/>
          </a:p>
        </p:txBody>
      </p:sp>
      <p:sp>
        <p:nvSpPr>
          <p:cNvPr id="10" name="card_497"/>
          <p:cNvSpPr/>
          <p:nvPr/>
        </p:nvSpPr>
        <p:spPr>
          <a:xfrm>
            <a:off x="6126480" y="1188720"/>
            <a:ext cx="2560320" cy="2011680"/>
          </a:xfrm>
          <a:prstGeom prst="roundRect">
            <a:avLst>
              <a:gd name="adj" fmla="val 5455"/>
            </a:avLst>
          </a:prstGeom>
          <a:solidFill>
            <a:schemeClr val="bg2"/>
          </a:solidFill>
          <a:ln w="12700">
            <a:solidFill>
              <a:schemeClr val="bg2"/>
            </a:solidFill>
            <a:prstDash val="solid"/>
          </a:ln>
        </p:spPr>
      </p:sp>
      <p:sp>
        <p:nvSpPr>
          <p:cNvPr id="11" name="badge_498"/>
          <p:cNvSpPr/>
          <p:nvPr/>
        </p:nvSpPr>
        <p:spPr>
          <a:xfrm>
            <a:off x="6291072" y="135331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12" name="text_499"/>
          <p:cNvSpPr txBox="1"/>
          <p:nvPr/>
        </p:nvSpPr>
        <p:spPr>
          <a:xfrm>
            <a:off x="6812280" y="132588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8x − 3 = 5x + 18</a:t>
            </a:r>
            <a:endParaRPr lang="en-US" sz="18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28</a:t>
            </a:fld>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9">
    <p:spTree>
      <p:nvGrpSpPr>
        <p:cNvPr id="1" name=""/>
        <p:cNvGrpSpPr/>
        <p:nvPr/>
      </p:nvGrpSpPr>
      <p:grpSpPr>
        <a:xfrm>
          <a:off x="0" y="0"/>
          <a:ext cx="0" cy="0"/>
          <a:chOff x="0" y="0"/>
          <a:chExt cx="0" cy="0"/>
        </a:xfrm>
      </p:grpSpPr>
      <p:sp>
        <p:nvSpPr>
          <p:cNvPr id="2" name="Text 0"/>
          <p:cNvSpPr/>
          <p:nvPr>
            <p:ph idx="100" type="title" hasCustomPrompt="1"/>
          </p:nvPr>
        </p:nvSpPr>
        <p:spPr>
          <a:xfrm>
            <a:off x="365760" y="201168"/>
            <a:ext cx="8412480" cy="685800"/>
          </a:xfrm>
          <a:prstGeom prst="rect">
            <a:avLst/>
          </a:prstGeom>
          <a:noFill/>
          <a:ln/>
        </p:spPr>
        <p:txBody>
          <a:bodyPr wrap="square" lIns="0" tIns="0" rIns="0" bIns="0" rtlCol="0" anchor="ctr"/>
          <a:lstStyle/>
          <a:p>
            <a:pPr algn="ctr" indent="0" marL="0">
              <a:buNone/>
            </a:pPr>
            <a:r>
              <a:rPr lang="en-US" sz="3200" b="1" dirty="0">
                <a:solidFill>
                  <a:schemeClr val="tx1"/>
                </a:solidFill>
              </a:rPr>
              <a:t>Exit ticket: answers</a:t>
            </a:r>
            <a:endParaRPr lang="en-US" sz="3200" dirty="0"/>
          </a:p>
        </p:txBody>
      </p:sp>
      <p:sp>
        <p:nvSpPr>
          <p:cNvPr id="4" name="card_500"/>
          <p:cNvSpPr/>
          <p:nvPr/>
        </p:nvSpPr>
        <p:spPr>
          <a:xfrm>
            <a:off x="457200" y="1188720"/>
            <a:ext cx="2560320" cy="2011680"/>
          </a:xfrm>
          <a:prstGeom prst="roundRect">
            <a:avLst>
              <a:gd name="adj" fmla="val 5455"/>
            </a:avLst>
          </a:prstGeom>
          <a:solidFill>
            <a:schemeClr val="bg2"/>
          </a:solidFill>
          <a:ln w="12700">
            <a:solidFill>
              <a:schemeClr val="bg2"/>
            </a:solidFill>
            <a:prstDash val="solid"/>
          </a:ln>
        </p:spPr>
      </p:sp>
      <p:sp>
        <p:nvSpPr>
          <p:cNvPr id="5" name="badge_501"/>
          <p:cNvSpPr/>
          <p:nvPr/>
        </p:nvSpPr>
        <p:spPr>
          <a:xfrm>
            <a:off x="621792" y="135331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6" name="text_502"/>
          <p:cNvSpPr txBox="1"/>
          <p:nvPr/>
        </p:nvSpPr>
        <p:spPr>
          <a:xfrm>
            <a:off x="1143000" y="132588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5x − 8 = 32</a:t>
            </a:r>
            <a:endParaRPr lang="en-US" sz="1800" dirty="0"/>
          </a:p>
        </p:txBody>
      </p:sp>
      <p:sp>
        <p:nvSpPr>
          <p:cNvPr id="7" name="text_503"/>
          <p:cNvSpPr txBox="1"/>
          <p:nvPr/>
        </p:nvSpPr>
        <p:spPr>
          <a:xfrm>
            <a:off x="685800" y="1874520"/>
            <a:ext cx="2148840" cy="365760"/>
          </a:xfrm>
          <a:prstGeom prst="rect">
            <a:avLst/>
          </a:prstGeom>
          <a:noFill/>
          <a:ln/>
        </p:spPr>
        <p:txBody>
          <a:bodyPr wrap="square" lIns="0" tIns="0" rIns="0" bIns="0" rtlCol="0" anchor="ctr"/>
          <a:lstStyle/>
          <a:p>
            <a:pPr indent="0" marL="0">
              <a:buNone/>
            </a:pPr>
            <a:r>
              <a:rPr lang="en-US" sz="1400" dirty="0">
                <a:solidFill>
                  <a:schemeClr val="accent2"/>
                </a:solidFill>
              </a:rPr>
              <a:t>5x = 40</a:t>
            </a:r>
            <a:endParaRPr lang="en-US" sz="1400" dirty="0"/>
          </a:p>
        </p:txBody>
      </p:sp>
      <p:sp>
        <p:nvSpPr>
          <p:cNvPr id="8" name="text_504"/>
          <p:cNvSpPr txBox="1"/>
          <p:nvPr/>
        </p:nvSpPr>
        <p:spPr>
          <a:xfrm>
            <a:off x="685800" y="2651760"/>
            <a:ext cx="2148840" cy="411480"/>
          </a:xfrm>
          <a:prstGeom prst="rect">
            <a:avLst/>
          </a:prstGeom>
          <a:noFill/>
          <a:ln/>
        </p:spPr>
        <p:txBody>
          <a:bodyPr wrap="square" lIns="0" tIns="0" rIns="0" bIns="0" rtlCol="0" anchor="ctr"/>
          <a:lstStyle/>
          <a:p>
            <a:pPr indent="0" marL="0">
              <a:buNone/>
            </a:pPr>
            <a:r>
              <a:rPr lang="en-US" sz="2000" b="1" dirty="0">
                <a:solidFill>
                  <a:schemeClr val="accent1"/>
                </a:solidFill>
              </a:rPr>
              <a:t>x = 8</a:t>
            </a:r>
            <a:endParaRPr lang="en-US" sz="2000" dirty="0"/>
          </a:p>
        </p:txBody>
      </p:sp>
      <p:sp>
        <p:nvSpPr>
          <p:cNvPr id="9" name="card_505"/>
          <p:cNvSpPr/>
          <p:nvPr/>
        </p:nvSpPr>
        <p:spPr>
          <a:xfrm>
            <a:off x="3291840" y="1188720"/>
            <a:ext cx="2560320" cy="2011680"/>
          </a:xfrm>
          <a:prstGeom prst="roundRect">
            <a:avLst>
              <a:gd name="adj" fmla="val 5455"/>
            </a:avLst>
          </a:prstGeom>
          <a:solidFill>
            <a:schemeClr val="bg2"/>
          </a:solidFill>
          <a:ln w="12700">
            <a:solidFill>
              <a:schemeClr val="bg2"/>
            </a:solidFill>
            <a:prstDash val="solid"/>
          </a:ln>
        </p:spPr>
      </p:sp>
      <p:sp>
        <p:nvSpPr>
          <p:cNvPr id="10" name="badge_506"/>
          <p:cNvSpPr/>
          <p:nvPr/>
        </p:nvSpPr>
        <p:spPr>
          <a:xfrm>
            <a:off x="3456432" y="135331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11" name="text_507"/>
          <p:cNvSpPr txBox="1"/>
          <p:nvPr/>
        </p:nvSpPr>
        <p:spPr>
          <a:xfrm>
            <a:off x="3977640" y="132588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3(2x + 1) = 33</a:t>
            </a:r>
            <a:endParaRPr lang="en-US" sz="1800" dirty="0"/>
          </a:p>
        </p:txBody>
      </p:sp>
      <p:sp>
        <p:nvSpPr>
          <p:cNvPr id="12" name="text_508"/>
          <p:cNvSpPr txBox="1"/>
          <p:nvPr/>
        </p:nvSpPr>
        <p:spPr>
          <a:xfrm>
            <a:off x="3520440" y="1874520"/>
            <a:ext cx="2148840" cy="365760"/>
          </a:xfrm>
          <a:prstGeom prst="rect">
            <a:avLst/>
          </a:prstGeom>
          <a:noFill/>
          <a:ln/>
        </p:spPr>
        <p:txBody>
          <a:bodyPr wrap="square" lIns="0" tIns="0" rIns="0" bIns="0" rtlCol="0" anchor="ctr"/>
          <a:lstStyle/>
          <a:p>
            <a:pPr indent="0" marL="0">
              <a:buNone/>
            </a:pPr>
            <a:r>
              <a:rPr lang="en-US" sz="1400" dirty="0">
                <a:solidFill>
                  <a:schemeClr val="accent2"/>
                </a:solidFill>
              </a:rPr>
              <a:t>6x + 3 = 33, so 6x = 30</a:t>
            </a:r>
            <a:endParaRPr lang="en-US" sz="1400" dirty="0"/>
          </a:p>
        </p:txBody>
      </p:sp>
      <p:sp>
        <p:nvSpPr>
          <p:cNvPr id="13" name="text_509"/>
          <p:cNvSpPr txBox="1"/>
          <p:nvPr/>
        </p:nvSpPr>
        <p:spPr>
          <a:xfrm>
            <a:off x="3520440" y="2651760"/>
            <a:ext cx="2148840" cy="411480"/>
          </a:xfrm>
          <a:prstGeom prst="rect">
            <a:avLst/>
          </a:prstGeom>
          <a:noFill/>
          <a:ln/>
        </p:spPr>
        <p:txBody>
          <a:bodyPr wrap="square" lIns="0" tIns="0" rIns="0" bIns="0" rtlCol="0" anchor="ctr"/>
          <a:lstStyle/>
          <a:p>
            <a:pPr indent="0" marL="0">
              <a:buNone/>
            </a:pPr>
            <a:r>
              <a:rPr lang="en-US" sz="2000" b="1" dirty="0">
                <a:solidFill>
                  <a:schemeClr val="accent1"/>
                </a:solidFill>
              </a:rPr>
              <a:t>x = 5</a:t>
            </a:r>
            <a:endParaRPr lang="en-US" sz="2000" dirty="0"/>
          </a:p>
        </p:txBody>
      </p:sp>
      <p:sp>
        <p:nvSpPr>
          <p:cNvPr id="14" name="card_510"/>
          <p:cNvSpPr/>
          <p:nvPr/>
        </p:nvSpPr>
        <p:spPr>
          <a:xfrm>
            <a:off x="6126480" y="1188720"/>
            <a:ext cx="2560320" cy="2011680"/>
          </a:xfrm>
          <a:prstGeom prst="roundRect">
            <a:avLst>
              <a:gd name="adj" fmla="val 5455"/>
            </a:avLst>
          </a:prstGeom>
          <a:solidFill>
            <a:schemeClr val="bg2"/>
          </a:solidFill>
          <a:ln w="12700">
            <a:solidFill>
              <a:schemeClr val="bg2"/>
            </a:solidFill>
            <a:prstDash val="solid"/>
          </a:ln>
        </p:spPr>
      </p:sp>
      <p:sp>
        <p:nvSpPr>
          <p:cNvPr id="15" name="badge_511"/>
          <p:cNvSpPr/>
          <p:nvPr/>
        </p:nvSpPr>
        <p:spPr>
          <a:xfrm>
            <a:off x="6291072" y="1353312"/>
            <a:ext cx="384048" cy="384048"/>
          </a:xfrm>
          <a:prstGeom prst="ellipse">
            <a:avLst/>
          </a:prstGeom>
          <a:solidFill>
            <a:schemeClr val="accent5"/>
          </a:solidFill>
          <a:ln>
            <a:solidFill>
              <a:schemeClr val="accent5"/>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16" name="text_512"/>
          <p:cNvSpPr txBox="1"/>
          <p:nvPr/>
        </p:nvSpPr>
        <p:spPr>
          <a:xfrm>
            <a:off x="6812280" y="1325880"/>
            <a:ext cx="1737360" cy="457200"/>
          </a:xfrm>
          <a:prstGeom prst="rect">
            <a:avLst/>
          </a:prstGeom>
          <a:noFill/>
          <a:ln/>
        </p:spPr>
        <p:txBody>
          <a:bodyPr wrap="square" lIns="0" tIns="0" rIns="0" bIns="0" rtlCol="0" anchor="ctr"/>
          <a:lstStyle/>
          <a:p>
            <a:pPr indent="0" marL="0">
              <a:buNone/>
            </a:pPr>
            <a:r>
              <a:rPr lang="en-US" sz="1800" b="1" dirty="0">
                <a:solidFill>
                  <a:schemeClr val="tx1"/>
                </a:solidFill>
              </a:rPr>
              <a:t>8x − 3 = 5x + 18</a:t>
            </a:r>
            <a:endParaRPr lang="en-US" sz="1800" dirty="0"/>
          </a:p>
        </p:txBody>
      </p:sp>
      <p:sp>
        <p:nvSpPr>
          <p:cNvPr id="17" name="text_513"/>
          <p:cNvSpPr txBox="1"/>
          <p:nvPr/>
        </p:nvSpPr>
        <p:spPr>
          <a:xfrm>
            <a:off x="6355080" y="1874520"/>
            <a:ext cx="2148840" cy="365760"/>
          </a:xfrm>
          <a:prstGeom prst="rect">
            <a:avLst/>
          </a:prstGeom>
          <a:noFill/>
          <a:ln/>
        </p:spPr>
        <p:txBody>
          <a:bodyPr wrap="square" lIns="0" tIns="0" rIns="0" bIns="0" rtlCol="0" anchor="ctr"/>
          <a:lstStyle/>
          <a:p>
            <a:pPr indent="0" marL="0">
              <a:buNone/>
            </a:pPr>
            <a:r>
              <a:rPr lang="en-US" sz="1400" dirty="0">
                <a:solidFill>
                  <a:schemeClr val="accent2"/>
                </a:solidFill>
              </a:rPr>
              <a:t>3x − 3 = 18, so 3x = 21</a:t>
            </a:r>
            <a:endParaRPr lang="en-US" sz="1400" dirty="0"/>
          </a:p>
        </p:txBody>
      </p:sp>
      <p:sp>
        <p:nvSpPr>
          <p:cNvPr id="18" name="text_514"/>
          <p:cNvSpPr txBox="1"/>
          <p:nvPr/>
        </p:nvSpPr>
        <p:spPr>
          <a:xfrm>
            <a:off x="6355080" y="2651760"/>
            <a:ext cx="2148840" cy="411480"/>
          </a:xfrm>
          <a:prstGeom prst="rect">
            <a:avLst/>
          </a:prstGeom>
          <a:noFill/>
          <a:ln/>
        </p:spPr>
        <p:txBody>
          <a:bodyPr wrap="square" lIns="0" tIns="0" rIns="0" bIns="0" rtlCol="0" anchor="ctr"/>
          <a:lstStyle/>
          <a:p>
            <a:pPr indent="0" marL="0">
              <a:buNone/>
            </a:pPr>
            <a:r>
              <a:rPr lang="en-US" sz="2000" b="1" dirty="0">
                <a:solidFill>
                  <a:schemeClr val="accent1"/>
                </a:solidFill>
              </a:rPr>
              <a:t>x = 7</a:t>
            </a:r>
            <a:endParaRPr lang="en-US" sz="20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29</a:t>
            </a:fld>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30">
    <p:spTree>
      <p:nvGrpSpPr>
        <p:cNvPr id="1" name=""/>
        <p:cNvGrpSpPr/>
        <p:nvPr/>
      </p:nvGrpSpPr>
      <p:grpSpPr>
        <a:xfrm>
          <a:off x="0" y="0"/>
          <a:ext cx="0" cy="0"/>
          <a:chOff x="0" y="0"/>
          <a:chExt cx="0" cy="0"/>
        </a:xfrm>
      </p:grpSpPr>
      <p:sp>
        <p:nvSpPr>
          <p:cNvPr id="3" name="text_515"/>
          <p:cNvSpPr txBox="1"/>
          <p:nvPr/>
        </p:nvSpPr>
        <p:spPr>
          <a:xfrm>
            <a:off x="548640" y="365760"/>
            <a:ext cx="8046720" cy="640080"/>
          </a:xfrm>
          <a:prstGeom prst="rect">
            <a:avLst/>
          </a:prstGeom>
          <a:noFill/>
          <a:ln/>
        </p:spPr>
        <p:txBody>
          <a:bodyPr wrap="square" lIns="0" tIns="0" rIns="0" bIns="0" rtlCol="0" anchor="ctr"/>
          <a:lstStyle/>
          <a:p>
            <a:pPr indent="0" marL="0">
              <a:buNone/>
            </a:pPr>
            <a:r>
              <a:rPr lang="en-US" sz="3200" b="1" dirty="0">
                <a:solidFill>
                  <a:schemeClr val="bg1"/>
                </a:solidFill>
                <a:latin typeface="+mj-lt" pitchFamily="34" charset="0"/>
                <a:ea typeface="+mj-lt" pitchFamily="34" charset="-122"/>
                <a:cs typeface="+mj-lt" pitchFamily="34" charset="-120"/>
              </a:rPr>
              <a:t>Key points</a:t>
            </a:r>
            <a:endParaRPr lang="en-US" sz="3200" dirty="0"/>
          </a:p>
        </p:txBody>
      </p:sp>
      <p:sp>
        <p:nvSpPr>
          <p:cNvPr id="4" name="card_516"/>
          <p:cNvSpPr/>
          <p:nvPr/>
        </p:nvSpPr>
        <p:spPr>
          <a:xfrm>
            <a:off x="548640" y="1188720"/>
            <a:ext cx="8046720" cy="685800"/>
          </a:xfrm>
          <a:prstGeom prst="roundRect">
            <a:avLst>
              <a:gd name="adj" fmla="val 16000"/>
            </a:avLst>
          </a:prstGeom>
          <a:solidFill>
            <a:schemeClr val="tx2"/>
          </a:solidFill>
          <a:ln w="12700">
            <a:solidFill>
              <a:schemeClr val="tx2"/>
            </a:solidFill>
            <a:prstDash val="solid"/>
          </a:ln>
        </p:spPr>
      </p:sp>
      <p:sp>
        <p:nvSpPr>
          <p:cNvPr id="5" name="badge_517"/>
          <p:cNvSpPr/>
          <p:nvPr/>
        </p:nvSpPr>
        <p:spPr>
          <a:xfrm>
            <a:off x="713232" y="1316736"/>
            <a:ext cx="429768" cy="429768"/>
          </a:xfrm>
          <a:prstGeom prst="ellipse">
            <a:avLst/>
          </a:prstGeom>
          <a:solidFill>
            <a:schemeClr val="accent3"/>
          </a:solidFill>
          <a:ln>
            <a:solidFill>
              <a:schemeClr val="accent3"/>
            </a:solidFill>
          </a:ln>
        </p:spPr>
        <p:txBody>
          <a:bodyPr wrap="square" lIns="0" tIns="0" rIns="0" bIns="0" rtlCol="0" anchor="ctr"/>
          <a:lstStyle/>
          <a:p>
            <a:pPr algn="ctr" indent="0" marL="0">
              <a:buNone/>
            </a:pPr>
            <a:r>
              <a:rPr lang="en-US" sz="1600" b="1" dirty="0">
                <a:solidFill>
                  <a:schemeClr val="tx1"/>
                </a:solidFill>
              </a:rPr>
              <a:t>1</a:t>
            </a:r>
            <a:endParaRPr lang="en-US" sz="1600" dirty="0"/>
          </a:p>
        </p:txBody>
      </p:sp>
      <p:sp>
        <p:nvSpPr>
          <p:cNvPr id="6" name="text_518"/>
          <p:cNvSpPr txBox="1"/>
          <p:nvPr/>
        </p:nvSpPr>
        <p:spPr>
          <a:xfrm>
            <a:off x="1325880" y="1188720"/>
            <a:ext cx="7132320" cy="685800"/>
          </a:xfrm>
          <a:prstGeom prst="rect">
            <a:avLst/>
          </a:prstGeom>
          <a:noFill/>
          <a:ln/>
        </p:spPr>
        <p:txBody>
          <a:bodyPr wrap="square" lIns="0" tIns="0" rIns="0" bIns="0" rtlCol="0" anchor="ctr"/>
          <a:lstStyle/>
          <a:p>
            <a:pPr indent="0" marL="0">
              <a:buNone/>
            </a:pPr>
            <a:r>
              <a:rPr lang="en-US" sz="1800" dirty="0">
                <a:solidFill>
                  <a:schemeClr val="bg1"/>
                </a:solidFill>
              </a:rPr>
              <a:t>Keep the balance: whatever you do to one side, do to the other</a:t>
            </a:r>
            <a:endParaRPr lang="en-US" sz="1800" dirty="0"/>
          </a:p>
        </p:txBody>
      </p:sp>
      <p:sp>
        <p:nvSpPr>
          <p:cNvPr id="7" name="card_519"/>
          <p:cNvSpPr/>
          <p:nvPr/>
        </p:nvSpPr>
        <p:spPr>
          <a:xfrm>
            <a:off x="548640" y="2029968"/>
            <a:ext cx="8046720" cy="685800"/>
          </a:xfrm>
          <a:prstGeom prst="roundRect">
            <a:avLst>
              <a:gd name="adj" fmla="val 16000"/>
            </a:avLst>
          </a:prstGeom>
          <a:solidFill>
            <a:schemeClr val="tx2"/>
          </a:solidFill>
          <a:ln w="12700">
            <a:solidFill>
              <a:schemeClr val="tx2"/>
            </a:solidFill>
            <a:prstDash val="solid"/>
          </a:ln>
        </p:spPr>
      </p:sp>
      <p:sp>
        <p:nvSpPr>
          <p:cNvPr id="8" name="badge_520"/>
          <p:cNvSpPr/>
          <p:nvPr/>
        </p:nvSpPr>
        <p:spPr>
          <a:xfrm>
            <a:off x="713232" y="2157984"/>
            <a:ext cx="429768" cy="429768"/>
          </a:xfrm>
          <a:prstGeom prst="ellipse">
            <a:avLst/>
          </a:prstGeom>
          <a:solidFill>
            <a:schemeClr val="accent3"/>
          </a:solidFill>
          <a:ln>
            <a:solidFill>
              <a:schemeClr val="accent3"/>
            </a:solidFill>
          </a:ln>
        </p:spPr>
        <p:txBody>
          <a:bodyPr wrap="square" lIns="0" tIns="0" rIns="0" bIns="0" rtlCol="0" anchor="ctr"/>
          <a:lstStyle/>
          <a:p>
            <a:pPr algn="ctr" indent="0" marL="0">
              <a:buNone/>
            </a:pPr>
            <a:r>
              <a:rPr lang="en-US" sz="1600" b="1" dirty="0">
                <a:solidFill>
                  <a:schemeClr val="tx1"/>
                </a:solidFill>
              </a:rPr>
              <a:t>2</a:t>
            </a:r>
            <a:endParaRPr lang="en-US" sz="1600" dirty="0"/>
          </a:p>
        </p:txBody>
      </p:sp>
      <p:sp>
        <p:nvSpPr>
          <p:cNvPr id="9" name="text_521"/>
          <p:cNvSpPr txBox="1"/>
          <p:nvPr/>
        </p:nvSpPr>
        <p:spPr>
          <a:xfrm>
            <a:off x="1325880" y="2029968"/>
            <a:ext cx="7132320" cy="685800"/>
          </a:xfrm>
          <a:prstGeom prst="rect">
            <a:avLst/>
          </a:prstGeom>
          <a:noFill/>
          <a:ln/>
        </p:spPr>
        <p:txBody>
          <a:bodyPr wrap="square" lIns="0" tIns="0" rIns="0" bIns="0" rtlCol="0" anchor="ctr"/>
          <a:lstStyle/>
          <a:p>
            <a:pPr indent="0" marL="0">
              <a:buNone/>
            </a:pPr>
            <a:r>
              <a:rPr lang="en-US" sz="1800" dirty="0">
                <a:solidFill>
                  <a:schemeClr val="bg1"/>
                </a:solidFill>
              </a:rPr>
              <a:t>Undo operations with inverses, in reverse order</a:t>
            </a:r>
            <a:endParaRPr lang="en-US" sz="1800" dirty="0"/>
          </a:p>
        </p:txBody>
      </p:sp>
      <p:sp>
        <p:nvSpPr>
          <p:cNvPr id="10" name="card_522"/>
          <p:cNvSpPr/>
          <p:nvPr/>
        </p:nvSpPr>
        <p:spPr>
          <a:xfrm>
            <a:off x="548640" y="2871216"/>
            <a:ext cx="8046720" cy="685800"/>
          </a:xfrm>
          <a:prstGeom prst="roundRect">
            <a:avLst>
              <a:gd name="adj" fmla="val 16000"/>
            </a:avLst>
          </a:prstGeom>
          <a:solidFill>
            <a:schemeClr val="tx2"/>
          </a:solidFill>
          <a:ln w="12700">
            <a:solidFill>
              <a:schemeClr val="tx2"/>
            </a:solidFill>
            <a:prstDash val="solid"/>
          </a:ln>
        </p:spPr>
      </p:sp>
      <p:sp>
        <p:nvSpPr>
          <p:cNvPr id="11" name="badge_523"/>
          <p:cNvSpPr/>
          <p:nvPr/>
        </p:nvSpPr>
        <p:spPr>
          <a:xfrm>
            <a:off x="713232" y="2999232"/>
            <a:ext cx="429768" cy="429768"/>
          </a:xfrm>
          <a:prstGeom prst="ellipse">
            <a:avLst/>
          </a:prstGeom>
          <a:solidFill>
            <a:schemeClr val="accent3"/>
          </a:solidFill>
          <a:ln>
            <a:solidFill>
              <a:schemeClr val="accent3"/>
            </a:solidFill>
          </a:ln>
        </p:spPr>
        <p:txBody>
          <a:bodyPr wrap="square" lIns="0" tIns="0" rIns="0" bIns="0" rtlCol="0" anchor="ctr"/>
          <a:lstStyle/>
          <a:p>
            <a:pPr algn="ctr" indent="0" marL="0">
              <a:buNone/>
            </a:pPr>
            <a:r>
              <a:rPr lang="en-US" sz="1600" b="1" dirty="0">
                <a:solidFill>
                  <a:schemeClr val="tx1"/>
                </a:solidFill>
              </a:rPr>
              <a:t>3</a:t>
            </a:r>
            <a:endParaRPr lang="en-US" sz="1600" dirty="0"/>
          </a:p>
        </p:txBody>
      </p:sp>
      <p:sp>
        <p:nvSpPr>
          <p:cNvPr id="12" name="text_524"/>
          <p:cNvSpPr txBox="1"/>
          <p:nvPr/>
        </p:nvSpPr>
        <p:spPr>
          <a:xfrm>
            <a:off x="1325880" y="2871216"/>
            <a:ext cx="7132320" cy="685800"/>
          </a:xfrm>
          <a:prstGeom prst="rect">
            <a:avLst/>
          </a:prstGeom>
          <a:noFill/>
          <a:ln/>
        </p:spPr>
        <p:txBody>
          <a:bodyPr wrap="square" lIns="0" tIns="0" rIns="0" bIns="0" rtlCol="0" anchor="ctr"/>
          <a:lstStyle/>
          <a:p>
            <a:pPr indent="0" marL="0">
              <a:buNone/>
            </a:pPr>
            <a:r>
              <a:rPr lang="en-US" sz="1800" dirty="0">
                <a:solidFill>
                  <a:schemeClr val="bg1"/>
                </a:solidFill>
              </a:rPr>
              <a:t>Expand brackets, then collect the x terms on one side</a:t>
            </a:r>
            <a:endParaRPr lang="en-US" sz="1800" dirty="0"/>
          </a:p>
        </p:txBody>
      </p:sp>
      <p:sp>
        <p:nvSpPr>
          <p:cNvPr id="13" name="card_525"/>
          <p:cNvSpPr/>
          <p:nvPr/>
        </p:nvSpPr>
        <p:spPr>
          <a:xfrm>
            <a:off x="548640" y="3712464"/>
            <a:ext cx="8046720" cy="685800"/>
          </a:xfrm>
          <a:prstGeom prst="roundRect">
            <a:avLst>
              <a:gd name="adj" fmla="val 16000"/>
            </a:avLst>
          </a:prstGeom>
          <a:solidFill>
            <a:schemeClr val="tx2"/>
          </a:solidFill>
          <a:ln w="12700">
            <a:solidFill>
              <a:schemeClr val="tx2"/>
            </a:solidFill>
            <a:prstDash val="solid"/>
          </a:ln>
        </p:spPr>
      </p:sp>
      <p:sp>
        <p:nvSpPr>
          <p:cNvPr id="14" name="badge_526"/>
          <p:cNvSpPr/>
          <p:nvPr/>
        </p:nvSpPr>
        <p:spPr>
          <a:xfrm>
            <a:off x="713232" y="3840480"/>
            <a:ext cx="429768" cy="429768"/>
          </a:xfrm>
          <a:prstGeom prst="ellipse">
            <a:avLst/>
          </a:prstGeom>
          <a:solidFill>
            <a:schemeClr val="accent3"/>
          </a:solidFill>
          <a:ln>
            <a:solidFill>
              <a:schemeClr val="accent3"/>
            </a:solidFill>
          </a:ln>
        </p:spPr>
        <p:txBody>
          <a:bodyPr wrap="square" lIns="0" tIns="0" rIns="0" bIns="0" rtlCol="0" anchor="ctr"/>
          <a:lstStyle/>
          <a:p>
            <a:pPr algn="ctr" indent="0" marL="0">
              <a:buNone/>
            </a:pPr>
            <a:r>
              <a:rPr lang="en-US" sz="1600" b="1" dirty="0">
                <a:solidFill>
                  <a:schemeClr val="tx1"/>
                </a:solidFill>
              </a:rPr>
              <a:t>4</a:t>
            </a:r>
            <a:endParaRPr lang="en-US" sz="1600" dirty="0"/>
          </a:p>
        </p:txBody>
      </p:sp>
      <p:sp>
        <p:nvSpPr>
          <p:cNvPr id="15" name="text_527"/>
          <p:cNvSpPr txBox="1"/>
          <p:nvPr/>
        </p:nvSpPr>
        <p:spPr>
          <a:xfrm>
            <a:off x="1325880" y="3712464"/>
            <a:ext cx="7132320" cy="685800"/>
          </a:xfrm>
          <a:prstGeom prst="rect">
            <a:avLst/>
          </a:prstGeom>
          <a:noFill/>
          <a:ln/>
        </p:spPr>
        <p:txBody>
          <a:bodyPr wrap="square" lIns="0" tIns="0" rIns="0" bIns="0" rtlCol="0" anchor="ctr"/>
          <a:lstStyle/>
          <a:p>
            <a:pPr indent="0" marL="0">
              <a:buNone/>
            </a:pPr>
            <a:r>
              <a:rPr lang="en-US" sz="1800" dirty="0">
                <a:solidFill>
                  <a:schemeClr val="bg1"/>
                </a:solidFill>
              </a:rPr>
              <a:t>Check your solution by substituting it back in</a:t>
            </a:r>
            <a:endParaRPr lang="en-US" sz="1800" dirty="0"/>
          </a:p>
        </p:txBody>
      </p:sp>
      <p:sp>
        <p:nvSpPr>
          <p:cNvPr id="16" name="Text 0"/>
          <p:cNvSpPr/>
          <p:nvPr>
            <p:ph idx="100" type="body" hasCustomPrompt="1"/>
          </p:nvPr>
        </p:nvSpPr>
        <p:spPr>
          <a:xfrm>
            <a:off x="548640" y="1600200"/>
            <a:ext cx="8046720" cy="411480"/>
          </a:xfrm>
          <a:prstGeom prst="rect">
            <a:avLst/>
          </a:prstGeom>
          <a:noFill/>
          <a:ln/>
        </p:spPr>
        <p:txBody>
          <a:bodyPr wrap="square" lIns="0" tIns="0" rIns="0" bIns="0" rtlCol="0" anchor="b"/>
          <a:lstStyle/>
          <a:p>
            <a:pPr algn="l" indent="0" marL="0">
              <a:buNone/>
            </a:pPr>
            <a:endParaRPr lang="en-US" sz="1800" dirty="0"/>
          </a:p>
        </p:txBody>
      </p:sp>
      <p:sp>
        <p:nvSpPr>
          <p:cNvPr id="17" name="Text 0"/>
          <p:cNvSpPr/>
          <p:nvPr>
            <p:ph idx="101" type="title" hasCustomPrompt="1"/>
          </p:nvPr>
        </p:nvSpPr>
        <p:spPr>
          <a:xfrm>
            <a:off x="548640" y="2103120"/>
            <a:ext cx="8046720" cy="1188720"/>
          </a:xfrm>
          <a:prstGeom prst="rect">
            <a:avLst/>
          </a:prstGeom>
          <a:noFill/>
          <a:ln/>
        </p:spPr>
        <p:txBody>
          <a:bodyPr wrap="square" lIns="0" tIns="0" rIns="0" bIns="0" rtlCol="0" anchor="t"/>
          <a:lstStyle/>
          <a:p>
            <a:pPr algn="l" indent="0" marL="0">
              <a:buNone/>
            </a:pPr>
            <a:endParaRPr lang="en-US" sz="3600" dirty="0"/>
          </a:p>
        </p:txBody>
      </p:sp>
      <p:sp>
        <p:nvSpPr>
          <p:cNvPr id="25" name="Slide Number Placeholder 0"/>
          <p:cNvSpPr>
            <a:spLocks noGrp="1"/>
          </p:cNvSpPr>
          <p:nvPr>
            <p:ph type="sldNum" sz="quarter" idx="4294967295"/>
          </p:nvPr>
        </p:nvSpPr>
        <p:spPr>
          <a:xfrm>
            <a:off x="8229600" y="4754880"/>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bg2"/>
                </a:solidFill>
              </a:defRPr>
            </a:lvl1pPr>
          </a:lstStyle>
          <a:p>
            <a:pPr algn="r"/>
            <a:fld id="{F7021451-1387-4CA6-816F-3879F97B5CBC}" type="slidenum">
              <a:rPr b="0" lang="en-US"/>
              <a:t>30</a:t>
            </a:fld>
            <a:endParaRPr lang="en-US"/>
          </a:p>
        </p:txBody>
      </p:sp>
    </p:spTree>
  </p:cSld>
  <p:clrMapOvr>
    <a:masterClrMapping/>
  </p:clrMapOvr>
</p:sld>
</file>

<file path=ppt/theme/theme1.xml><?xml version="1.0" encoding="utf-8"?>
<a:theme xmlns:a="http://schemas.openxmlformats.org/drawingml/2006/main" name="World of Teaching Premium">
  <a:themeElements>
    <a:clrScheme name="World of Teaching Premium">
      <a:dk1>
        <a:srgbClr val="1B2A41"/>
      </a:dk1>
      <a:lt1>
        <a:srgbClr val="FFFFFF"/>
      </a:lt1>
      <a:dk2>
        <a:srgbClr val="3D4B63"/>
      </a:dk2>
      <a:lt2>
        <a:srgbClr val="EEF2F8"/>
      </a:lt2>
      <a:accent1>
        <a:srgbClr val="E4572E"/>
      </a:accent1>
      <a:accent2>
        <a:srgbClr val="17A398"/>
      </a:accent2>
      <a:accent3>
        <a:srgbClr val="F3B61F"/>
      </a:accent3>
      <a:accent4>
        <a:srgbClr val="7B3FA0"/>
      </a:accent4>
      <a:accent5>
        <a:srgbClr val="5B6C8F"/>
      </a:accent5>
      <a:accent6>
        <a:srgbClr val="8A97AD"/>
      </a:accent6>
      <a:hlink>
        <a:srgbClr val="17A398"/>
      </a:hlink>
      <a:folHlink>
        <a:srgbClr val="7B3FA0"/>
      </a:folHlink>
    </a:clrScheme>
    <a:fontScheme name="World of Teaching Premium">
      <a:majorFont>
        <a:latin typeface="Cambria"/>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30</Slides>
  <Notes>30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30</vt:i4>
      </vt:variant>
    </vt:vector>
  </HeadingPairs>
  <TitlesOfParts>
    <vt:vector size="33"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vector>
  </TitlesOfParts>
  <Company>The World of Teaching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Solving Linear Equations: GCSE Maths Lesson</dc:title>
  <dc:subject>PptxGenJS Presentation</dc:subject>
  <dc:creator>The World of Teaching</dc:creator>
  <cp:lastModifiedBy>The World of Teaching</cp:lastModifiedBy>
  <cp:revision>1</cp:revision>
  <dcterms:created xsi:type="dcterms:W3CDTF">2026-11-07T09:55:43Z</dcterms:created>
  <dcterms:modified xsi:type="dcterms:W3CDTF">2026-11-07T09:55:43Z</dcterms:modified>
</cp:coreProperties>
</file>