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65" r:id="rId2"/>
    <p:sldId id="258" r:id="rId3"/>
    <p:sldId id="276" r:id="rId4"/>
    <p:sldId id="259" r:id="rId5"/>
    <p:sldId id="285" r:id="rId6"/>
    <p:sldId id="286" r:id="rId7"/>
    <p:sldId id="260" r:id="rId8"/>
    <p:sldId id="293" r:id="rId9"/>
    <p:sldId id="262" r:id="rId10"/>
    <p:sldId id="289" r:id="rId11"/>
    <p:sldId id="287" r:id="rId12"/>
    <p:sldId id="263" r:id="rId13"/>
    <p:sldId id="288" r:id="rId14"/>
    <p:sldId id="279" r:id="rId15"/>
    <p:sldId id="280" r:id="rId16"/>
    <p:sldId id="284" r:id="rId17"/>
    <p:sldId id="278" r:id="rId18"/>
    <p:sldId id="271" r:id="rId19"/>
    <p:sldId id="272" r:id="rId20"/>
    <p:sldId id="273" r:id="rId21"/>
    <p:sldId id="290" r:id="rId22"/>
    <p:sldId id="261" r:id="rId23"/>
    <p:sldId id="269" r:id="rId24"/>
    <p:sldId id="268" r:id="rId25"/>
    <p:sldId id="266" r:id="rId26"/>
    <p:sldId id="281" r:id="rId27"/>
    <p:sldId id="292" r:id="rId28"/>
    <p:sldId id="282" r:id="rId29"/>
    <p:sldId id="264" r:id="rId30"/>
    <p:sldId id="294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6" autoAdjust="0"/>
    <p:restoredTop sz="94660"/>
  </p:normalViewPr>
  <p:slideViewPr>
    <p:cSldViewPr>
      <p:cViewPr varScale="1">
        <p:scale>
          <a:sx n="59" d="100"/>
          <a:sy n="59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88BBA0D8-3469-FD7E-7EA3-2D8E129CDC8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2E484A24-56C2-2130-63C8-D9114352158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0F1EDF6E-E86A-C326-EBA8-4C3611CF4F0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5AD922EF-A632-C75F-41F1-B6F9518061C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E639138-4C56-4370-85A2-4133461D923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10ED20F8-80A5-8246-FE0B-4BBABACECCE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29A861D4-D534-8D0B-12FD-E8A4743B1D7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53DDED73-095B-71E2-211F-63CD1B2CD47C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7C9FF3E8-BD6C-AD44-EA8E-916F8629284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8374" name="Rectangle 6">
            <a:extLst>
              <a:ext uri="{FF2B5EF4-FFF2-40B4-BE49-F238E27FC236}">
                <a16:creationId xmlns:a16="http://schemas.microsoft.com/office/drawing/2014/main" id="{DA64FBBB-12EA-1247-D011-0C51A386434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8375" name="Rectangle 7">
            <a:extLst>
              <a:ext uri="{FF2B5EF4-FFF2-40B4-BE49-F238E27FC236}">
                <a16:creationId xmlns:a16="http://schemas.microsoft.com/office/drawing/2014/main" id="{CEEC34C2-09A7-7123-9E38-8EE8375A6A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5C22940-4814-4807-BC84-AD17980F9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26383D-0242-8FA4-24DF-3057E263AC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EE2E5E-5D2E-41D2-B341-2598BCD4A974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1EC96DFF-27C4-4633-4C69-B9B12692F13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B5D6CF16-BD96-1D30-8DF3-900554EE2D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3F53DA3-F1A5-227B-D0C8-4349E6939A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A9B260-CC9D-48FD-8D48-370BE7FD3B98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ED45AAB8-1886-D5C6-CAD6-AACCB95114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62E5F61D-DA15-0213-B476-3041B8D70C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37E00EE-FB93-48CC-7FA8-7532D74543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FDD76C-BA4E-4AB6-8818-07684DEB06D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EEA4CC62-8C65-7562-09AE-0562B36875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52888BA-FB34-4685-07D3-7FBBE3BC26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EF858D5-3453-278D-C9A9-1FD11CF9F9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AE5C8E-0CE7-45CC-93F0-14E0DE5CE45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3531BB85-83F5-2A90-5BFC-2C0A2702A8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2015A260-10F8-F164-6B15-8D13317307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9D1C12B-CC83-391B-207B-92FE9DC5E2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245FDB-ECC9-49DB-8723-CDE2B80761B1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CB2C21A0-D77A-21A5-07C1-3BBE954FEFE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221488EC-77C0-0FDF-D920-D0354AC26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18205F8-43FE-88DA-C652-C287200D45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325CA2-CC76-4677-AB7B-7F2819181E01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C47372A2-BB65-005E-6C45-1D393F0D69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4A261229-3EFF-4AF2-C508-121518196D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963608-3811-12F0-B32A-613FAE9A41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9C72EE-A3BB-46F7-9B56-41E704209FF4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82E036C4-EDBA-8823-A069-1B0782297F3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7D401371-A5AA-EF23-74CD-FF6C407957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E6AC07-280A-B8E1-92C6-1C6694BAD5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34AD87-2087-4DD0-90AD-CD47FAFD39C4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B14EA6B2-B023-5030-4888-4E161F44F6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DE10CE45-8AC8-0859-59B2-E257A35522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CAA59A-9331-FA3D-A6DC-AD64254F0C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E74C97-438F-48B5-9510-8183BD332371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7C195371-2EE5-1716-3D0D-1803F08F02C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5C6F934F-3BEA-F159-AB66-D9DA1A5C78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E40758-0B81-8109-9BFD-EC9505F1C7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C3902B-0BFB-4CA0-BB95-67F817DD8741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9BCE3661-DCD2-8B56-AFF0-F5B08C60BF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8C184144-82B4-8D9F-548B-5F6435C8B0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1B27EF-DB48-58A5-CB8D-DDDF2E7D5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D5EC2-0806-4ED2-B421-1812D7C8AFD1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E5D9AC92-59D5-FE04-2202-7C992B09BB8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25A181EA-17D1-30D9-0C2B-F67B86D2A0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B21137-070E-0027-380E-E97FE243B7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83D111-089C-4922-8DE6-2D6D9BB309C9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5146C858-453B-1BE8-1775-9FCC443B62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150C969C-9638-920D-7AB7-95D28CD2D6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26274E5-9AC7-4BA4-0FF3-9B9C140302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2CB63C-0710-4C92-97AE-5354C5633794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00F73045-BF3B-E3DD-1175-702138CEAA1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DA542F0C-9851-6C6D-DFB7-1B2A8AA14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700BF5-01BB-490A-C9CF-91F951ED89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8FD0A8-CB4C-4493-AFD9-1E01221185BF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A7390535-2325-88BA-4263-700F5499D7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0FC40B6-299D-49FF-A07F-D5EDB0ECF3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111016F-8D29-71CC-F71B-C9AA8C35F7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BCB1D9-2CE0-4DB0-BD6C-2398B9335800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6FAAB827-42BD-D9CD-8AFB-1A36F272800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EAE2A62-DD93-159B-6304-3FCBCE6003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901F991-ADBE-8411-4C98-7EBCEE7B06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4D90C6-327C-423C-BC8C-AF4328E4227A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0CC557AD-5B1D-9F2D-B4CD-C0A6D02938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12B1CD60-0EB6-721E-4833-3BDC06D60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D12853-04C6-147D-0B89-546ECB2004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F358E0-032F-417C-BF43-89EE5AC85AA7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4E3FE33D-AE55-7CC9-F5C1-CE93C8FFAC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5275A1C6-841A-A715-8BFD-A5AED86AAE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0F59A3-E728-5763-F2F5-D0B0D0E440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80E9D7-8142-4960-9BF1-EB880084984B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87D5CC65-C964-B291-1581-EAEC150AF0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615489D6-E34D-3724-0A7E-A1325423DD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2F8BB1-CF3E-A049-ED77-862B1A9836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FD9FCE-3E71-4526-80E7-62978FAF69C9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29CDE1CE-9E4C-4BFD-742F-607C77D977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D279083-95E0-37E6-3758-8A96CC6C07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29CD90E-3938-D150-CE0C-7F2B4B9306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062AD7-D646-492C-A543-BF73B00A63EB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F57E0779-320A-80ED-DAB9-0B671A16FD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0EB03BD0-F0DF-6307-C4EF-10B0B623E3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005389-107E-74D1-E426-5B2E8CEFEA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62462B-972E-4317-8581-DF0C5455FEB1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AF795EF4-E0CE-28BB-5DF8-7909037F01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54F0226C-2BF8-F087-9859-70D4FB8D86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5C8E06D-46AF-68FA-AF16-BEA0D1EC81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EC4EA5-BAD7-4E12-92F7-ACB91422E4A3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838B8925-DFAE-1059-B04D-4E80BB0A497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A6CA5607-8278-24E5-46DC-FE793F5058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9B02CD7-7CF9-0700-EFB3-0E8C317F8F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53EA38-2A6F-410F-96DA-10978486B772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17E99CAA-124F-6353-3E09-613C6C0C18A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054955A5-A9D9-1896-01AD-546697A76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D11C821-F99D-D708-7B8C-3B5864E459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D4D596-FDAD-452A-9A3D-5F38701CEA89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C7371D86-07C7-6FD3-9CB0-244DD607BBE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1796D9A5-1078-7A34-5E3C-D4528D8BA1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BE2B97-245B-95AA-5240-7987386B39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7D595D-2285-46B7-BF7A-A837E670AAEB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A48A52F4-1B94-A14A-33A2-E33647FA02B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16C0E6EE-0373-6BBB-C748-97ED97F8F8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951EB5A-E053-4927-CB49-1FB447CE54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5D332F-E76A-4ABC-9CD8-1090CEC44799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ED3A71A5-F6BF-3B92-14AB-6EE81B10BCF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F9FF68F0-84A7-3D1D-456D-4BEBEDF044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6084DDA-FCDE-4138-F366-64377CE832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CE324A-7EB1-4BAF-AB2F-9B31E9BEAE3B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FDF25BD2-4217-C8E9-E5A5-283DD027AC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CFAF173C-E95F-D8B0-A997-A63E76583F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D3F9DCB-BC39-FE88-D0FE-C4B1A17297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F47595-14F0-4B3F-B93B-599AB01BB843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C347B68D-CB00-7A74-EB84-FC05A357EB5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5986905C-7194-E3F6-EA4E-0D1B428E1B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7201467-59BD-5CB6-E95F-524B4FFE7F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6331F0-DB55-441C-9D03-39CBD22C4374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1C5CABD0-A2F4-8959-2BEA-A66263E75CF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0CBAB477-87EC-1406-D80F-07D993B3DA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CE30BDE-3093-A66B-1DEB-6F3C5A888E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FAE964-9908-469B-961F-378F54367BBA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226B7EC4-C740-BE59-1716-111E5BC2359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BD6CB262-3A94-0D1E-E8B0-C1D4295F2C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18134-3634-D942-B0F9-D208B9DF2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F00F50-EAF7-74E0-88C8-413C285A9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6150C-0F8A-1571-B843-F0C207559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87530-C45F-6352-76C7-D0550AC20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03531-3D09-8DF5-8737-A51DC9F07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5B3BB-068C-4857-B10D-BFD4654B26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4083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F26A-4DC2-D426-FB3A-4BDA765E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99545-6280-6CD2-4CCB-12BB7D176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23D99-66D7-C38A-0914-314E9D1BB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89153-2796-9DBC-EE13-16CFCB28D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B6B77-9C09-F2F4-E249-2F692CF7E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6D0A07-FAE8-432A-A41D-E2DE3E5F0B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00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8616B-55AD-8883-FEB5-9AA4EA0F7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22527-9567-6735-0CF5-3256E2F7D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DE7CB-FCE2-B372-C231-EB794068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C7834-991D-A8CD-3588-BE0BC65A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F82D4-7917-D4E9-11E8-D77BB8980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3F8DF-FD32-47BA-A09C-237C9633A1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9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1567D-C0B9-ECD7-E86E-D9E7A6EB0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7EF94-CA63-3475-BAA7-7EDEEA30E2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344037-13AE-C610-5F30-6C260E341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5EACC-B803-8EDE-3E4B-FD3E6C23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68059E-B02D-73FB-2D12-1F1F8C50B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3952E-0FED-B67A-F06B-B01070D18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2A096-36E8-4A80-AAFE-6387CB4237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479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B801-FA51-5F86-7756-65ADEE3BF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396A6-06D6-EB12-F588-8AC4DBD87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915CD0-35DF-802A-C624-42533C5E8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14D6C3-2638-F492-D8BD-F3E7623B3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E66DF0-D2A6-854E-A466-A77DCDA703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1AB44A-B29E-431F-49E4-DC08175C1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E65E8B-D2AC-49E5-C255-A38CAD7BD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2494A9-36CD-037D-CCC3-7BCA9ECDE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C59800-7724-47D4-B7E7-EB8FDC99B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508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AFA9E-880D-5E6E-940E-36F1E1CE8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FAE273-0418-874C-107A-F1566FA4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F277E5-7C97-EA15-98B0-81228B104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2FDB2-5BC9-E649-1426-9F87C827C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B4B96-D307-43D9-8D8D-03DC7E5ECE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3966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0F4BB-2C77-D5AB-BEF0-B188F3D55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ECD957-A5F6-6184-902A-DA653245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980F51-FEFC-B98D-90D2-71904791E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0CEBC-60BE-4FE9-BBA2-734999B3E7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846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0F857-572F-31A4-29A9-9990AA4C2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F4B1E-A3E9-FCA2-B9A9-A72E3A91F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420CA-C4C6-8736-6F85-CE471C03D3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CF5B8-7BB0-26F6-3CEB-4D2762ED1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74036-5F18-E545-CB4C-0F4810217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D2931-9774-CFCE-F8AB-78E450FBE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C3CAD3-8F4B-4504-83E1-99AD1A2E50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196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09D38-E80F-0B41-6D3D-63C963D33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4C8C0B-CAA8-DDF3-53E7-B30BA57A3B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5F2F8-AF24-1BA6-F1F9-823CC4EF4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01BAB8-8780-42A7-1F6F-941F8CB5F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767C5C-BA9B-A03C-3894-E0E144B01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B09A0D-C0B5-5C15-6D6F-55A81304E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4A5CEF-96A9-48EC-B101-87B3A81EFB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4435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C9919-38E9-A64F-91F9-8A32146BC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345EA-8B56-67BA-D661-A34305DB11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9896F-CAAD-CB23-65DB-AD3E3CA74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C8B84-A459-64A6-8401-0BE790E1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EEB7E-F89B-1626-F935-D1ECE19DB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CD5BC4-CEA4-4A90-A7A5-159256B033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994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A22E0-3580-90EA-0611-586D11A2CD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2882F3-38B9-9D25-F560-377F26E74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71B54-392E-5781-45FF-A49EEE662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20431-EFE9-CA53-CAA2-1D1E51E2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A67E4-76E1-A3B5-0173-C9071DFFC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6133DF-443B-420C-9BF5-D4FF4AA67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686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E146-26B8-5D76-63E1-059C108B3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F088C-FEDE-2D4D-C31A-12F83738F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26DFE3-BB65-C281-365A-50733176281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0236CD-CB06-66E1-9835-4B54CF6BCCBB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C817945-DDA4-68EE-0672-636E43C294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261257B-A224-7125-0014-4C6504FF4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2F9468C-B7AD-9996-E336-8E1D36358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1BF0E2-03D0-48CD-ABF5-D8FCCDD711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6212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E5877F-1604-8120-A554-6E68E8BE8F32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E305BD-8BFF-DC39-0052-FB93B67A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CD45C3-7398-6A84-382E-04620D5F2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A09CD-1DF3-1DE4-174D-577D3EC22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5C95CF1-987B-4CF2-A8A8-EC909465CD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748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39AB2D9-F296-B2CB-CE11-1F692C154E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5E14CEE-4B3E-4FC7-753D-15FA9DF8C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DBD8422-7F3B-905D-C1E0-A40B33908A8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altLang="en-US"/>
              <a:t>5 Sept 2003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A4B7C5C-899E-C61A-DF87-5E506A33EB1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altLang="en-US"/>
              <a:t>Solar System - C.C.Lang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4855ED5-DA0A-A411-E136-228A15C3C8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A9AB8D4-E03A-422F-9BDC-0E1AFA9924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science.nasa.gov/headlines/y2000/ast29jun_1m.htm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www.msss.com/mars_images/moc/june2000/sp_pit/sp_pit_100.jp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sss.com/mars_images/moc/dec00_seds/holden/holden_cntx1.jpg" TargetMode="External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hyperlink" Target="http://www.msss.com/mars_images/moc/dec00_seds/holden/M03-02733sub1.jpg" TargetMode="Externa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pub.com/news/special/images/9904microbes05big.jp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pub.com/news/special/images/9904microbes05big.jp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9BE1E5F-F2C0-3E15-0993-69F6C7402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76AA6AF-C813-FDFD-559A-4665BF3D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B6E303-44AD-ED97-EC3A-23B530820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D3F7-D32D-4744-A190-16072931E14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9458" name="Text Box 2">
            <a:extLst>
              <a:ext uri="{FF2B5EF4-FFF2-40B4-BE49-F238E27FC236}">
                <a16:creationId xmlns:a16="http://schemas.microsoft.com/office/drawing/2014/main" id="{A8DE8D89-4455-4DB8-41DA-116558289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28600"/>
            <a:ext cx="2927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u="sng">
                <a:solidFill>
                  <a:schemeClr val="tx2"/>
                </a:solidFill>
                <a:latin typeface="Times New Roman" panose="02020603050405020304" pitchFamily="18" charset="0"/>
              </a:rPr>
              <a:t>Water on Mars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923611EC-41A0-921F-C860-699DB54ED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990600"/>
            <a:ext cx="6443663" cy="545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 Geological Evidence for Water on Mars**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	- gullies, erosion channels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	- layers/sedimentary features</a:t>
            </a:r>
          </a:p>
          <a:p>
            <a:endParaRPr lang="en-US" altLang="en-US" sz="280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 The Physics of Water on Mars</a:t>
            </a:r>
          </a:p>
          <a:p>
            <a:pPr lvl="1"/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	</a:t>
            </a:r>
            <a:r>
              <a:rPr lang="en-US" altLang="en-US" sz="2400">
                <a:latin typeface="Times New Roman" panose="02020603050405020304" pitchFamily="18" charset="0"/>
              </a:rPr>
              <a:t>polar ice caps – seasonal variation</a:t>
            </a:r>
          </a:p>
          <a:p>
            <a:pPr lvl="1"/>
            <a:r>
              <a:rPr lang="en-US" altLang="en-US" sz="2400">
                <a:latin typeface="Times New Roman" panose="02020603050405020304" pitchFamily="18" charset="0"/>
              </a:rPr>
              <a:t>	atmosphere - history</a:t>
            </a:r>
            <a:endParaRPr lang="en-US" altLang="en-US" sz="2800"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endParaRPr lang="en-US" altLang="en-US" sz="2800"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 Chemical Evidence for Water on Mars</a:t>
            </a:r>
          </a:p>
          <a:p>
            <a:endParaRPr lang="en-US" altLang="en-US" sz="280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 Theories for Water on Mars – </a:t>
            </a:r>
            <a:r>
              <a:rPr lang="en-US" altLang="en-US" sz="2800">
                <a:solidFill>
                  <a:schemeClr val="hlink"/>
                </a:solidFill>
                <a:latin typeface="Times New Roman" panose="02020603050405020304" pitchFamily="18" charset="0"/>
              </a:rPr>
              <a:t>debates!</a:t>
            </a:r>
          </a:p>
          <a:p>
            <a:pPr>
              <a:buFontTx/>
              <a:buChar char="•"/>
            </a:pPr>
            <a:endParaRPr lang="en-US" altLang="en-US" sz="2800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 The Martian Meteorites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066F961-8E74-8CD0-9EAD-44CD1B926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5379ABD-8591-15CE-F730-A545C0B2A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BE92A2C-DC92-5DA5-3074-451D4E27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D913C-1534-470B-AC05-8312A7F3EC67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266" name="Text Box 2">
            <a:extLst>
              <a:ext uri="{FF2B5EF4-FFF2-40B4-BE49-F238E27FC236}">
                <a16:creationId xmlns:a16="http://schemas.microsoft.com/office/drawing/2014/main" id="{5F3467AD-9EE5-6C5D-522E-F208EBCA6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28600"/>
            <a:ext cx="3233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latin typeface="Times New Roman" panose="02020603050405020304" pitchFamily="18" charset="0"/>
              </a:rPr>
              <a:t>Water on Mars</a:t>
            </a:r>
          </a:p>
        </p:txBody>
      </p:sp>
      <p:pic>
        <p:nvPicPr>
          <p:cNvPr id="11267" name="Picture 3">
            <a:extLst>
              <a:ext uri="{FF2B5EF4-FFF2-40B4-BE49-F238E27FC236}">
                <a16:creationId xmlns:a16="http://schemas.microsoft.com/office/drawing/2014/main" id="{5C295C0D-CE5B-32C1-7797-94A41B4B6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4267200" cy="356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2A962E7F-3B16-DDA0-9F7F-E449E83A7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5000"/>
            <a:ext cx="43434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Text Box 5">
            <a:extLst>
              <a:ext uri="{FF2B5EF4-FFF2-40B4-BE49-F238E27FC236}">
                <a16:creationId xmlns:a16="http://schemas.microsoft.com/office/drawing/2014/main" id="{4659A4A2-BEC4-FF2F-CB14-859F825E5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562600"/>
            <a:ext cx="802481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i="1">
                <a:latin typeface="Times New Roman" panose="02020603050405020304" pitchFamily="18" charset="0"/>
              </a:rPr>
              <a:t>although many images suggest SIGNS of water,</a:t>
            </a:r>
          </a:p>
          <a:p>
            <a:pPr algn="ctr"/>
            <a:r>
              <a:rPr lang="en-US" altLang="en-US" sz="2800" i="1">
                <a:latin typeface="Times New Roman" panose="02020603050405020304" pitchFamily="18" charset="0"/>
              </a:rPr>
              <a:t>NO LIQUID WATER or RAIN has ever been observed!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07E912AF-207D-87BF-1FC2-41E3C1712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748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>
                <a:solidFill>
                  <a:srgbClr val="2D2D2D"/>
                </a:solidFill>
                <a:latin typeface="Times New Roman" panose="02020603050405020304" pitchFamily="18" charset="0"/>
              </a:rPr>
              <a:t>Viking 1 Orbiter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127CC5E3-5289-6DF1-53E5-A633FB48F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4648200"/>
            <a:ext cx="846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latin typeface="Times New Roman" panose="02020603050405020304" pitchFamily="18" charset="0"/>
              </a:rPr>
              <a:t>MGS</a:t>
            </a:r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09B030EA-1A19-B751-DC73-A994E83D4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990600"/>
            <a:ext cx="873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>
                <a:latin typeface="Times New Roman" panose="02020603050405020304" pitchFamily="18" charset="0"/>
              </a:rPr>
              <a:t>One of the most natural human curiosities – related to the ultimate question of LIFE on Mars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8F46555-2A0E-9180-C907-1019FB197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888F42F-6D34-7A8E-4764-B6B8A17AC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7AC438A-54CE-B604-74F4-ACFEA5BB7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10588-7B2A-4198-9D5C-153445E00392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6BDE958C-3AAA-FDEC-FAA5-00F85F240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533400"/>
          </a:xfrm>
          <a:noFill/>
          <a:ln/>
        </p:spPr>
        <p:txBody>
          <a:bodyPr/>
          <a:lstStyle/>
          <a:p>
            <a:r>
              <a:rPr lang="en-US" altLang="en-US" sz="3600">
                <a:latin typeface="Times New Roman" panose="02020603050405020304" pitchFamily="18" charset="0"/>
              </a:rPr>
              <a:t>Geological Evidence: Outflow Channels</a:t>
            </a:r>
          </a:p>
        </p:txBody>
      </p:sp>
      <p:sp>
        <p:nvSpPr>
          <p:cNvPr id="32775" name="Text Box 7">
            <a:extLst>
              <a:ext uri="{FF2B5EF4-FFF2-40B4-BE49-F238E27FC236}">
                <a16:creationId xmlns:a16="http://schemas.microsoft.com/office/drawing/2014/main" id="{7459F7B2-A39E-CDC3-F56F-A551343D6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38788"/>
            <a:ext cx="73390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>
                <a:latin typeface="Times New Roman" panose="02020603050405020304" pitchFamily="18" charset="0"/>
              </a:rPr>
              <a:t>Outflow channels suggest that massive floods happened: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	- water discharge rates ~10,000 times Mississippi River flood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	- did these floods form into a massive ocean?</a:t>
            </a:r>
          </a:p>
        </p:txBody>
      </p:sp>
      <p:pic>
        <p:nvPicPr>
          <p:cNvPr id="32777" name="Picture 9">
            <a:extLst>
              <a:ext uri="{FF2B5EF4-FFF2-40B4-BE49-F238E27FC236}">
                <a16:creationId xmlns:a16="http://schemas.microsoft.com/office/drawing/2014/main" id="{F7B4CEF8-A89E-C78B-2606-60B3B8091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838200"/>
            <a:ext cx="3100388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8" name="Picture 10">
            <a:extLst>
              <a:ext uri="{FF2B5EF4-FFF2-40B4-BE49-F238E27FC236}">
                <a16:creationId xmlns:a16="http://schemas.microsoft.com/office/drawing/2014/main" id="{F5CAC0AA-E679-5D47-7D67-641D378E1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90600"/>
            <a:ext cx="3295650" cy="439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9" name="Text Box 11">
            <a:extLst>
              <a:ext uri="{FF2B5EF4-FFF2-40B4-BE49-F238E27FC236}">
                <a16:creationId xmlns:a16="http://schemas.microsoft.com/office/drawing/2014/main" id="{A162B767-58A1-AF1E-FC10-296F05BAE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4914900"/>
            <a:ext cx="1257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Ares Valles</a:t>
            </a:r>
          </a:p>
        </p:txBody>
      </p:sp>
      <p:sp>
        <p:nvSpPr>
          <p:cNvPr id="32780" name="Text Box 12">
            <a:extLst>
              <a:ext uri="{FF2B5EF4-FFF2-40B4-BE49-F238E27FC236}">
                <a16:creationId xmlns:a16="http://schemas.microsoft.com/office/drawing/2014/main" id="{108E202E-1FC1-0DBB-2A4C-4B2BDC04F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4914900"/>
            <a:ext cx="111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MGS data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1E52756-DAF0-5AFE-D367-4D6FA8527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53339190-F42A-E5CF-F92A-7BC97B289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BF23FF78-EF56-D698-23DE-3A2E97F51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913BC-2335-4012-A237-90CEC79BE5BF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B71AB668-4DF9-6BAA-9FE5-A10E625CB0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3600">
                <a:latin typeface="Times New Roman" panose="02020603050405020304" pitchFamily="18" charset="0"/>
              </a:rPr>
              <a:t>Geological Evidence: Martian Channels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02CE3789-0568-6418-86EA-BA68EE926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447800"/>
            <a:ext cx="5851525" cy="4389438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2" name="Text Box 4">
            <a:extLst>
              <a:ext uri="{FF2B5EF4-FFF2-40B4-BE49-F238E27FC236}">
                <a16:creationId xmlns:a16="http://schemas.microsoft.com/office/drawing/2014/main" id="{11A79155-C5F5-197E-6A1C-21436D373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76400"/>
            <a:ext cx="2743200" cy="461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b="1">
                <a:latin typeface="Times New Roman" panose="02020603050405020304" pitchFamily="18" charset="0"/>
              </a:rPr>
              <a:t>Martian Gullies: left (Mars) and right (Earth).</a:t>
            </a:r>
          </a:p>
          <a:p>
            <a:pPr>
              <a:spcBef>
                <a:spcPct val="50000"/>
              </a:spcBef>
            </a:pPr>
            <a:endParaRPr lang="en-US" altLang="en-US" sz="16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1600" b="1">
                <a:latin typeface="Times New Roman" panose="02020603050405020304" pitchFamily="18" charset="0"/>
              </a:rPr>
              <a:t>In the Earth picture, rain water flowing under and seeping along the base of a recently-deposited volcanic ash layer has created the gully. </a:t>
            </a:r>
          </a:p>
          <a:p>
            <a:pPr>
              <a:spcBef>
                <a:spcPct val="50000"/>
              </a:spcBef>
            </a:pPr>
            <a:endParaRPr lang="en-US" altLang="en-US" sz="16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1600" b="1">
                <a:solidFill>
                  <a:schemeClr val="tx2"/>
                </a:solidFill>
                <a:latin typeface="Times New Roman" panose="02020603050405020304" pitchFamily="18" charset="0"/>
              </a:rPr>
              <a:t>For Mars, water is not actually </a:t>
            </a:r>
            <a:r>
              <a:rPr lang="en-US" altLang="en-US" sz="1600" b="1" i="1">
                <a:solidFill>
                  <a:schemeClr val="tx2"/>
                </a:solidFill>
                <a:latin typeface="Times New Roman" panose="02020603050405020304" pitchFamily="18" charset="0"/>
              </a:rPr>
              <a:t>seen</a:t>
            </a:r>
            <a:r>
              <a:rPr lang="en-US" altLang="en-US" sz="1600" b="1">
                <a:solidFill>
                  <a:schemeClr val="tx2"/>
                </a:solidFill>
                <a:latin typeface="Times New Roman" panose="02020603050405020304" pitchFamily="18" charset="0"/>
              </a:rPr>
              <a:t> but is inferred from the landforms and their similarity to examples on Earth.</a:t>
            </a:r>
          </a:p>
          <a:p>
            <a:pPr>
              <a:spcBef>
                <a:spcPct val="50000"/>
              </a:spcBef>
            </a:pPr>
            <a:endParaRPr lang="en-US" altLang="en-US" sz="16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87DFC262-2938-FCFB-1BE3-9DB1697F5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6096000"/>
            <a:ext cx="6553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 b="1">
                <a:latin typeface="Tahoma" panose="020B0604030504040204" pitchFamily="34" charset="0"/>
              </a:rPr>
              <a:t>                      </a:t>
            </a:r>
            <a:r>
              <a:rPr lang="en-US" altLang="en-US" sz="1400" b="1">
                <a:latin typeface="Times New Roman" panose="02020603050405020304" pitchFamily="18" charset="0"/>
              </a:rPr>
              <a:t>Mars Global Surveyor Image (June 2000)           Earth (Mt. St. Helens)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4A44688-1C00-D796-A8E4-EE5F0F4EB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E2A30A2-EE06-2EF8-F18D-AD8EB1BF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618C4AE-A61C-F37E-570E-A49CC687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5DE25-EA6C-4441-AF06-B3DA99779FED}" type="slidenum">
              <a:rPr lang="en-US" altLang="en-US"/>
              <a:pPr/>
              <a:t>5</a:t>
            </a:fld>
            <a:endParaRPr lang="en-US" altLang="en-US"/>
          </a:p>
        </p:txBody>
      </p:sp>
      <p:pic>
        <p:nvPicPr>
          <p:cNvPr id="47108" name="Picture 4">
            <a:extLst>
              <a:ext uri="{FF2B5EF4-FFF2-40B4-BE49-F238E27FC236}">
                <a16:creationId xmlns:a16="http://schemas.microsoft.com/office/drawing/2014/main" id="{7E127E3D-687D-0E82-BBAE-9EFAED197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4808538" cy="485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9" name="Picture 5">
            <a:extLst>
              <a:ext uri="{FF2B5EF4-FFF2-40B4-BE49-F238E27FC236}">
                <a16:creationId xmlns:a16="http://schemas.microsoft.com/office/drawing/2014/main" id="{DA966BEE-444B-9642-01C5-A51DFD0A2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066800"/>
            <a:ext cx="2994025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11" name="Rectangle 7">
            <a:extLst>
              <a:ext uri="{FF2B5EF4-FFF2-40B4-BE49-F238E27FC236}">
                <a16:creationId xmlns:a16="http://schemas.microsoft.com/office/drawing/2014/main" id="{E9A4F7B8-AF94-24F2-5772-1531C56B78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  <a:noFill/>
          <a:ln/>
        </p:spPr>
        <p:txBody>
          <a:bodyPr/>
          <a:lstStyle/>
          <a:p>
            <a:r>
              <a:rPr lang="en-US" altLang="en-US" sz="3600">
                <a:latin typeface="Times New Roman" panose="02020603050405020304" pitchFamily="18" charset="0"/>
              </a:rPr>
              <a:t>Geological Evidence: Sustained Water Flow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6EC6B3-EB95-2AEE-71C4-C1207C4F2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71751C6-2782-778E-44FF-C86517386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E26A10C-B952-48BD-26BD-351A04221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88067-2DE5-4C32-B798-8037D60CC320}" type="slidenum">
              <a:rPr lang="en-US" altLang="en-US"/>
              <a:pPr/>
              <a:t>6</a:t>
            </a:fld>
            <a:endParaRPr lang="en-US" altLang="en-US"/>
          </a:p>
        </p:txBody>
      </p:sp>
      <p:pic>
        <p:nvPicPr>
          <p:cNvPr id="48133" name="Picture 5">
            <a:extLst>
              <a:ext uri="{FF2B5EF4-FFF2-40B4-BE49-F238E27FC236}">
                <a16:creationId xmlns:a16="http://schemas.microsoft.com/office/drawing/2014/main" id="{78A98751-2610-246E-2151-C4229E695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7772400" cy="673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4" name="Text Box 6">
            <a:extLst>
              <a:ext uri="{FF2B5EF4-FFF2-40B4-BE49-F238E27FC236}">
                <a16:creationId xmlns:a16="http://schemas.microsoft.com/office/drawing/2014/main" id="{1F69D3B7-DDC8-3BF8-CE38-75C5B365C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6096000"/>
            <a:ext cx="846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latin typeface="Times New Roman" panose="02020603050405020304" pitchFamily="18" charset="0"/>
              </a:rPr>
              <a:t>MGS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AB6E94CD-D83B-D36C-041A-A7DBF6BB2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059EF8EF-3FB4-4113-61E7-BA0963387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492547A-ECC4-3EFA-A560-3CAE436A4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DD776-DFEE-4C7B-B776-908F254535D0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EA418EF2-6436-D449-9182-6F5E651A2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838200"/>
          </a:xfrm>
        </p:spPr>
        <p:txBody>
          <a:bodyPr/>
          <a:lstStyle/>
          <a:p>
            <a:r>
              <a:rPr lang="en-US" altLang="en-US" sz="2800">
                <a:latin typeface="Times New Roman" panose="02020603050405020304" pitchFamily="18" charset="0"/>
              </a:rPr>
              <a:t>Geological Evidence: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b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Possible Ancient Streambeds and Erosion Channels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26A968E-98E3-44ED-51EA-2F6B471DA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03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2A6F1A29-370B-AAA5-EE07-8B1CFD635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03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EFCA5D5B-93E7-14BB-BC5B-F24C637D9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71513" y="2349500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18" name="Picture 6" descr="see caption">
            <a:extLst>
              <a:ext uri="{FF2B5EF4-FFF2-40B4-BE49-F238E27FC236}">
                <a16:creationId xmlns:a16="http://schemas.microsoft.com/office/drawing/2014/main" id="{AC1AF767-5045-C7F3-1855-E1B4E17D4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194675" cy="2676525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9" name="Rectangle 7">
            <a:extLst>
              <a:ext uri="{FF2B5EF4-FFF2-40B4-BE49-F238E27FC236}">
                <a16:creationId xmlns:a16="http://schemas.microsoft.com/office/drawing/2014/main" id="{B4004584-535C-C001-5D93-11CCF5C22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28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20" name="Picture 8">
            <a:hlinkClick r:id="rId4"/>
            <a:extLst>
              <a:ext uri="{FF2B5EF4-FFF2-40B4-BE49-F238E27FC236}">
                <a16:creationId xmlns:a16="http://schemas.microsoft.com/office/drawing/2014/main" id="{6116AA01-F984-F473-BCD1-EDC0F37A3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038600"/>
            <a:ext cx="3505200" cy="2630488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1" name="Rectangle 9">
            <a:extLst>
              <a:ext uri="{FF2B5EF4-FFF2-40B4-BE49-F238E27FC236}">
                <a16:creationId xmlns:a16="http://schemas.microsoft.com/office/drawing/2014/main" id="{2045733B-0D84-E357-BABB-36A627C52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800" y="206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22" name="Picture 10">
            <a:hlinkClick r:id="rId6"/>
            <a:extLst>
              <a:ext uri="{FF2B5EF4-FFF2-40B4-BE49-F238E27FC236}">
                <a16:creationId xmlns:a16="http://schemas.microsoft.com/office/drawing/2014/main" id="{BB627B99-90BF-278F-42AE-F0263593A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038600"/>
            <a:ext cx="3143250" cy="264001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1AE7876-247E-D536-C6DA-714A6414F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35EC894-9AF9-30D2-3433-F7C4287F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588FBF4-42C5-D6E8-BA77-B4C5391EC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75793-F0ED-4D5C-918B-AEA654FDD621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E1724641-B66F-12C4-1FFD-F53B6281D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8229600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2800" b="1">
                <a:solidFill>
                  <a:schemeClr val="tx2"/>
                </a:solidFill>
                <a:latin typeface="Times New Roman" panose="02020603050405020304" pitchFamily="18" charset="0"/>
              </a:rPr>
              <a:t>Summers in the Martian southern hemisphere are </a:t>
            </a:r>
          </a:p>
          <a:p>
            <a:r>
              <a:rPr lang="en-US" altLang="en-US" sz="2800" b="1">
                <a:solidFill>
                  <a:schemeClr val="tx2"/>
                </a:solidFill>
                <a:latin typeface="Times New Roman" panose="02020603050405020304" pitchFamily="18" charset="0"/>
              </a:rPr>
              <a:t>shorter than summers in the northern hemisphere. </a:t>
            </a:r>
          </a:p>
          <a:p>
            <a:endParaRPr lang="en-US" altLang="en-US" sz="2800" b="1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Why?</a:t>
            </a:r>
          </a:p>
          <a:p>
            <a:endParaRPr lang="en-US" altLang="en-US" sz="24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50F0172F-59A7-E7BC-39BB-C512957A1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057400"/>
            <a:ext cx="79248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arenBoth"/>
            </a:pPr>
            <a:r>
              <a:rPr lang="en-US" altLang="en-US" sz="2400">
                <a:latin typeface="Times New Roman" panose="02020603050405020304" pitchFamily="18" charset="0"/>
              </a:rPr>
              <a:t> The northern hemisphere is chilled by a larger polar cap</a:t>
            </a:r>
          </a:p>
          <a:p>
            <a:pPr>
              <a:buFontTx/>
              <a:buAutoNum type="arabicParenBoth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>
              <a:buFontTx/>
              <a:buAutoNum type="arabicParenBoth"/>
            </a:pPr>
            <a:r>
              <a:rPr lang="en-US" altLang="en-US" sz="2400">
                <a:latin typeface="Times New Roman" panose="02020603050405020304" pitchFamily="18" charset="0"/>
              </a:rPr>
              <a:t> There are more volcanoes in the southern hemisphere</a:t>
            </a:r>
          </a:p>
          <a:p>
            <a:pPr>
              <a:buFontTx/>
              <a:buAutoNum type="arabicParenBoth"/>
            </a:pPr>
            <a:endParaRPr lang="en-US" altLang="en-US" sz="2400">
              <a:latin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</a:rPr>
              <a:t>(3) The southern hemisphere is at much lower elevation on average the Martian equatorial bulge makes the sun shine more directly on the Southern hemisphere</a:t>
            </a:r>
          </a:p>
          <a:p>
            <a:endParaRPr lang="en-US" altLang="en-US" sz="2400">
              <a:latin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</a:rPr>
              <a:t>(4)This is a consequence of Mars’ elliptical orbit.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D6D428B-A912-D63E-7DF7-B618AEDE8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1686DF4-7106-B722-699F-CC898C1E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407179-47A5-9587-0C1F-8B772D13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89CC-DDDB-4EEB-97D0-BA6D795BF14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5362" name="Text Box 2">
            <a:extLst>
              <a:ext uri="{FF2B5EF4-FFF2-40B4-BE49-F238E27FC236}">
                <a16:creationId xmlns:a16="http://schemas.microsoft.com/office/drawing/2014/main" id="{7F766227-66F3-678E-8F66-E11EC38BC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3400"/>
            <a:ext cx="63039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tx2"/>
                </a:solidFill>
                <a:latin typeface="Times New Roman" panose="02020603050405020304" pitchFamily="18" charset="0"/>
              </a:rPr>
              <a:t>The physics of finding water on Mars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B08312EA-5870-C89A-995E-2D7E82EE2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828800"/>
            <a:ext cx="75850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i="1">
                <a:solidFill>
                  <a:schemeClr val="hlink"/>
                </a:solidFill>
                <a:latin typeface="Times New Roman" panose="02020603050405020304" pitchFamily="18" charset="0"/>
              </a:rPr>
              <a:t>When/how does water (H</a:t>
            </a:r>
            <a:r>
              <a:rPr lang="en-US" altLang="en-US" sz="2800" i="1" baseline="-25000">
                <a:solidFill>
                  <a:schemeClr val="hlink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800" i="1">
                <a:solidFill>
                  <a:schemeClr val="hlink"/>
                </a:solidFill>
                <a:latin typeface="Times New Roman" panose="02020603050405020304" pitchFamily="18" charset="0"/>
              </a:rPr>
              <a:t>0) exist in its liquid state?</a:t>
            </a: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F0D8477C-870D-92A7-7639-9CF915CC3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81000"/>
            <a:ext cx="18288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Text Box 5">
            <a:extLst>
              <a:ext uri="{FF2B5EF4-FFF2-40B4-BE49-F238E27FC236}">
                <a16:creationId xmlns:a16="http://schemas.microsoft.com/office/drawing/2014/main" id="{91BDA5FD-7F8D-ADCC-88EC-ABFBFE3A0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14600"/>
            <a:ext cx="8229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>
                <a:latin typeface="Times New Roman" panose="02020603050405020304" pitchFamily="18" charset="0"/>
              </a:rPr>
              <a:t>LIQUID water exists over a very NARROW range in TEMPERATURE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	- if T is too high </a:t>
            </a:r>
            <a:r>
              <a:rPr lang="en-US" altLang="en-US" sz="2000">
                <a:latin typeface="Times New Roman" panose="02020603050405020304" pitchFamily="18" charset="0"/>
                <a:sym typeface="Wingdings" panose="05000000000000000000" pitchFamily="2" charset="2"/>
              </a:rPr>
              <a:t> gas</a:t>
            </a:r>
          </a:p>
          <a:p>
            <a:r>
              <a:rPr lang="en-US" altLang="en-US" sz="2000">
                <a:latin typeface="Times New Roman" panose="02020603050405020304" pitchFamily="18" charset="0"/>
                <a:sym typeface="Wingdings" panose="05000000000000000000" pitchFamily="2" charset="2"/>
              </a:rPr>
              <a:t>	- if T is too low  solid (ice)</a:t>
            </a:r>
            <a:endParaRPr lang="en-US" altLang="en-US" sz="2000">
              <a:latin typeface="Times New Roman" panose="02020603050405020304" pitchFamily="18" charset="0"/>
            </a:endParaRPr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B58E26C2-E116-5E37-24C8-956DB4C21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0"/>
            <a:ext cx="8610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>
                <a:latin typeface="Times New Roman" panose="02020603050405020304" pitchFamily="18" charset="0"/>
              </a:rPr>
              <a:t>The TEMPERATURE of water will depend on the ATMOSPHERIC PRESSURE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	- if  Pressure is too low – water will vaporize (evaporate)</a:t>
            </a:r>
            <a:endParaRPr lang="en-US" altLang="en-US" sz="2000">
              <a:latin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en-US" altLang="en-US" sz="2000">
                <a:latin typeface="Times New Roman" panose="02020603050405020304" pitchFamily="18" charset="0"/>
                <a:sym typeface="Wingdings" panose="05000000000000000000" pitchFamily="2" charset="2"/>
              </a:rPr>
              <a:t>	- if  Pressure is too high – water will stay liquid!</a:t>
            </a:r>
            <a:endParaRPr lang="en-US" altLang="en-US" sz="2000">
              <a:latin typeface="Times New Roman" panose="02020603050405020304" pitchFamily="18" charset="0"/>
            </a:endParaRPr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520F8514-E52D-1373-0DC4-0199C1579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680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 sz="3600">
              <a:latin typeface="Times New Roman" panose="02020603050405020304" pitchFamily="18" charset="0"/>
            </a:endParaRPr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8FF8BB9F-D2B8-5623-21C1-C3B0AB2CE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05400"/>
            <a:ext cx="82375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Mars’ atmospheric pressure is ~1% of Earth’s</a:t>
            </a:r>
          </a:p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	-  LOW pressure</a:t>
            </a:r>
          </a:p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	-  LOW temperature 		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 FROZEN WATER (ice!)</a:t>
            </a:r>
            <a:endParaRPr lang="en-US" altLang="en-US" sz="24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6" grpId="0"/>
      <p:bldP spid="153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5A8F37D-BB92-ACC7-C83A-1EE18D4E8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5A565C9-54C9-D274-4ED5-868E21AE8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BA21AB0-5E1C-7882-472D-62EB714B5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3C8D2-A449-4361-982B-B04EBEAF2F72}" type="slidenum">
              <a:rPr lang="en-US" altLang="en-US"/>
              <a:pPr/>
              <a:t>10</a:t>
            </a:fld>
            <a:endParaRPr lang="en-US" altLang="en-US"/>
          </a:p>
        </p:txBody>
      </p:sp>
      <p:pic>
        <p:nvPicPr>
          <p:cNvPr id="51204" name="Picture 4">
            <a:extLst>
              <a:ext uri="{FF2B5EF4-FFF2-40B4-BE49-F238E27FC236}">
                <a16:creationId xmlns:a16="http://schemas.microsoft.com/office/drawing/2014/main" id="{CDEFFE19-D781-8BA8-BD7A-5393DBD2B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9563"/>
            <a:ext cx="8229600" cy="623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5" name="Text Box 5">
            <a:extLst>
              <a:ext uri="{FF2B5EF4-FFF2-40B4-BE49-F238E27FC236}">
                <a16:creationId xmlns:a16="http://schemas.microsoft.com/office/drawing/2014/main" id="{0A6CC594-87C1-820E-0CFE-509D676AD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91200"/>
            <a:ext cx="24669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000" i="1">
                <a:latin typeface="Times New Roman" panose="02020603050405020304" pitchFamily="18" charset="0"/>
              </a:rPr>
              <a:t>Mars Global Surveyor</a:t>
            </a:r>
          </a:p>
          <a:p>
            <a:pPr algn="ctr"/>
            <a:r>
              <a:rPr lang="en-US" altLang="en-US" sz="2000" i="1">
                <a:latin typeface="Times New Roman" panose="02020603050405020304" pitchFamily="18" charset="0"/>
              </a:rPr>
              <a:t>TES instrument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810996A-483A-DAB1-8217-4229DC876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BEF3BFC-DABA-C8E2-154F-29F558EAA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D4994DE-633F-34D2-8A93-79EC95CCF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E1CBA-ED04-4E7E-8DF7-9031E4B46E0A}" type="slidenum">
              <a:rPr lang="en-US" altLang="en-US"/>
              <a:pPr/>
              <a:t>11</a:t>
            </a:fld>
            <a:endParaRPr lang="en-US" altLang="en-US"/>
          </a:p>
        </p:txBody>
      </p:sp>
      <p:pic>
        <p:nvPicPr>
          <p:cNvPr id="49157" name="Picture 5">
            <a:extLst>
              <a:ext uri="{FF2B5EF4-FFF2-40B4-BE49-F238E27FC236}">
                <a16:creationId xmlns:a16="http://schemas.microsoft.com/office/drawing/2014/main" id="{EEF5CE71-96A0-FC85-196D-26352017D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9563"/>
            <a:ext cx="8229600" cy="623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8" name="Text Box 6">
            <a:extLst>
              <a:ext uri="{FF2B5EF4-FFF2-40B4-BE49-F238E27FC236}">
                <a16:creationId xmlns:a16="http://schemas.microsoft.com/office/drawing/2014/main" id="{16DA6BCB-0EB3-D40A-F5FF-BED18158B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91200"/>
            <a:ext cx="24669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000" i="1">
                <a:latin typeface="Times New Roman" panose="02020603050405020304" pitchFamily="18" charset="0"/>
              </a:rPr>
              <a:t>Mars Global Surveyor</a:t>
            </a:r>
          </a:p>
          <a:p>
            <a:pPr algn="ctr"/>
            <a:r>
              <a:rPr lang="en-US" altLang="en-US" sz="2000" i="1">
                <a:latin typeface="Times New Roman" panose="02020603050405020304" pitchFamily="18" charset="0"/>
              </a:rPr>
              <a:t>TES instrument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7C2EB8-06AC-C28A-CC12-98F3A8EED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8A863E-15B8-B946-78B0-5ACC1C5B9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07835-662A-D833-FED9-0A83DFD6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47031-3369-431D-8D9E-3D010C2DDB1E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12FB517-D59E-A1AE-E4B8-81FFD624D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3717925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en-US" sz="3200">
                <a:solidFill>
                  <a:schemeClr val="hlink"/>
                </a:solidFill>
                <a:latin typeface="Times New Roman" panose="02020603050405020304" pitchFamily="18" charset="0"/>
              </a:rPr>
              <a:t>Martian Atmosphere</a:t>
            </a:r>
          </a:p>
          <a:p>
            <a:endParaRPr lang="en-US" altLang="en-US" sz="3200">
              <a:solidFill>
                <a:schemeClr val="hlink"/>
              </a:solidFill>
              <a:latin typeface="Times New Roman" panose="02020603050405020304" pitchFamily="18" charset="0"/>
            </a:endParaRPr>
          </a:p>
          <a:p>
            <a:r>
              <a:rPr lang="en-US" altLang="en-US" sz="2000">
                <a:latin typeface="Times New Roman" panose="02020603050405020304" pitchFamily="18" charset="0"/>
              </a:rPr>
              <a:t>Carbon Dioxide (CO</a:t>
            </a:r>
            <a:r>
              <a:rPr lang="en-US" altLang="en-US" sz="2000" baseline="-25000">
                <a:latin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</a:rPr>
              <a:t>): 95.32%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Nitrogen (N2): 2.7%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Argon (Ar): 1.6%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Oxygen (O</a:t>
            </a:r>
            <a:r>
              <a:rPr lang="en-US" altLang="en-US" sz="2000" baseline="-25000">
                <a:latin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</a:rPr>
              <a:t>): 0.13%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Water (H</a:t>
            </a:r>
            <a:r>
              <a:rPr lang="en-US" altLang="en-US" sz="2000" baseline="-25000">
                <a:latin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</a:rPr>
              <a:t>O): 0.03%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Neon (Ne): 0.00025 % </a:t>
            </a:r>
          </a:p>
          <a:p>
            <a:endParaRPr lang="en-US" altLang="en-US" sz="2000"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000">
                <a:latin typeface="Times New Roman" panose="02020603050405020304" pitchFamily="18" charset="0"/>
              </a:rPr>
              <a:t> 1/1,000 as much water as our air</a:t>
            </a:r>
          </a:p>
          <a:p>
            <a:pPr>
              <a:buFontTx/>
              <a:buChar char="•"/>
            </a:pPr>
            <a:endParaRPr lang="en-US" altLang="en-US" sz="2000"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000">
                <a:latin typeface="Times New Roman" panose="02020603050405020304" pitchFamily="18" charset="0"/>
              </a:rPr>
              <a:t> only enough to cover the surface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of the planet with 0.4 inches if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melted out of the atmosphere!!</a:t>
            </a:r>
          </a:p>
          <a:p>
            <a:endParaRPr lang="en-US" altLang="en-US" sz="2000"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000">
                <a:latin typeface="Times New Roman" panose="02020603050405020304" pitchFamily="18" charset="0"/>
              </a:rPr>
              <a:t> Martian atmosphere does not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regulate the surface temperature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on the planet as Earth’s</a:t>
            </a: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AEEC420C-BFA4-4A34-2E45-043B7EE65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762000"/>
            <a:ext cx="441007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Line 4">
            <a:extLst>
              <a:ext uri="{FF2B5EF4-FFF2-40B4-BE49-F238E27FC236}">
                <a16:creationId xmlns:a16="http://schemas.microsoft.com/office/drawing/2014/main" id="{0A141ADF-9E26-4B92-8CCA-A415A446B3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685800"/>
            <a:ext cx="2362200" cy="914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F87D626-502D-22FA-896F-88408B5F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86847D8-2698-7C89-2099-81E65840A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737F9EF-84E9-A24E-D120-E5224254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AB7AC-13B2-4C8D-94D9-22B8FDA48F83}" type="slidenum">
              <a:rPr lang="en-US" altLang="en-US"/>
              <a:pPr/>
              <a:t>13</a:t>
            </a:fld>
            <a:endParaRPr lang="en-US" altLang="en-US"/>
          </a:p>
        </p:txBody>
      </p:sp>
      <p:pic>
        <p:nvPicPr>
          <p:cNvPr id="50180" name="Picture 4">
            <a:extLst>
              <a:ext uri="{FF2B5EF4-FFF2-40B4-BE49-F238E27FC236}">
                <a16:creationId xmlns:a16="http://schemas.microsoft.com/office/drawing/2014/main" id="{D71EA81C-A04A-253B-2513-F31A5C58E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2913"/>
            <a:ext cx="8229600" cy="597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1" name="Text Box 5">
            <a:extLst>
              <a:ext uri="{FF2B5EF4-FFF2-40B4-BE49-F238E27FC236}">
                <a16:creationId xmlns:a16="http://schemas.microsoft.com/office/drawing/2014/main" id="{5DF2A2AA-3ABD-C62F-CFE1-E8134F4BC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15000"/>
            <a:ext cx="24669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000" i="1">
                <a:latin typeface="Times New Roman" panose="02020603050405020304" pitchFamily="18" charset="0"/>
              </a:rPr>
              <a:t>Mars Global Surveyor</a:t>
            </a:r>
          </a:p>
          <a:p>
            <a:pPr algn="ctr"/>
            <a:r>
              <a:rPr lang="en-US" altLang="en-US" sz="2000" i="1">
                <a:latin typeface="Times New Roman" panose="02020603050405020304" pitchFamily="18" charset="0"/>
              </a:rPr>
              <a:t>TES instrument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63E2FC-8A6E-6CA5-D0D6-06D8BCC97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D9D1191-1C0A-B9AA-3BD4-3AFA9361F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BE83574-5130-745B-EDD2-D47CF443D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D32C7-3AB8-448F-9E11-55322B6FDA87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38C27687-4C8B-327D-C4FA-1BBB7F5C2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0"/>
            <a:ext cx="7747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>
                <a:solidFill>
                  <a:schemeClr val="tx2"/>
                </a:solidFill>
                <a:latin typeface="Times New Roman" panose="02020603050405020304" pitchFamily="18" charset="0"/>
              </a:rPr>
              <a:t>History of Mars’ atmosphere: first like Earth’s</a:t>
            </a:r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5F68F834-85FF-C268-72F5-B1E46E6D0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95800"/>
            <a:ext cx="73707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>
                <a:latin typeface="Times New Roman" panose="02020603050405020304" pitchFamily="18" charset="0"/>
              </a:rPr>
              <a:t>Atmospheres of terrestrial planets created by out-gassing of volcanoes 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	- ~4 Billion years ago (Mars/Earth = same atmosphere)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	- volcanic gasses: nitrogen, CO2, water vapor</a:t>
            </a:r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493FC11B-6355-EC43-872B-D3F8C63E0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196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 sz="2400">
              <a:latin typeface="Times New Roman" panose="02020603050405020304" pitchFamily="18" charset="0"/>
            </a:endParaRPr>
          </a:p>
        </p:txBody>
      </p:sp>
      <p:sp>
        <p:nvSpPr>
          <p:cNvPr id="37896" name="Text Box 8">
            <a:extLst>
              <a:ext uri="{FF2B5EF4-FFF2-40B4-BE49-F238E27FC236}">
                <a16:creationId xmlns:a16="http://schemas.microsoft.com/office/drawing/2014/main" id="{7A4F9AC4-0297-7801-6C2F-52DF503E9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638800"/>
            <a:ext cx="67722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000">
                <a:solidFill>
                  <a:schemeClr val="tx2"/>
                </a:solidFill>
                <a:latin typeface="Times New Roman" panose="02020603050405020304" pitchFamily="18" charset="0"/>
              </a:rPr>
              <a:t> H</a:t>
            </a:r>
            <a:r>
              <a:rPr lang="en-US" altLang="en-US" sz="2000" baseline="-25000">
                <a:solidFill>
                  <a:schemeClr val="tx2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000">
                <a:solidFill>
                  <a:schemeClr val="tx2"/>
                </a:solidFill>
                <a:latin typeface="Times New Roman" panose="02020603050405020304" pitchFamily="18" charset="0"/>
              </a:rPr>
              <a:t>O in atmospheres condensed to create oceans on Earth</a:t>
            </a:r>
          </a:p>
          <a:p>
            <a:pPr>
              <a:buFontTx/>
              <a:buChar char="•"/>
            </a:pPr>
            <a:r>
              <a:rPr lang="en-US" altLang="en-US" sz="2000">
                <a:solidFill>
                  <a:schemeClr val="tx2"/>
                </a:solidFill>
                <a:latin typeface="Times New Roman" panose="02020603050405020304" pitchFamily="18" charset="0"/>
              </a:rPr>
              <a:t> CO</a:t>
            </a:r>
            <a:r>
              <a:rPr lang="en-US" altLang="en-US" sz="2000" baseline="-25000">
                <a:solidFill>
                  <a:schemeClr val="tx2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000">
                <a:solidFill>
                  <a:schemeClr val="tx2"/>
                </a:solidFill>
                <a:latin typeface="Times New Roman" panose="02020603050405020304" pitchFamily="18" charset="0"/>
              </a:rPr>
              <a:t> cycles through our atmosphere: volcanoes/carbonate rocks</a:t>
            </a:r>
          </a:p>
        </p:txBody>
      </p:sp>
      <p:pic>
        <p:nvPicPr>
          <p:cNvPr id="37897" name="Picture 9">
            <a:extLst>
              <a:ext uri="{FF2B5EF4-FFF2-40B4-BE49-F238E27FC236}">
                <a16:creationId xmlns:a16="http://schemas.microsoft.com/office/drawing/2014/main" id="{E9712049-BA8C-8868-478B-F08256758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609600"/>
            <a:ext cx="5257800" cy="372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7BEA665-B6B5-865B-0620-3199DA47E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91931B2-F3B9-E751-E8DF-F9CFE5E88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D7BC774-4EE4-EE94-DC21-218351A8B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82883-F15D-4AB1-8426-054DC31FBD37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1CA6A0A1-C699-0411-B5AC-4205790B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"/>
            <a:ext cx="6435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What happened to the atmosphere on Mars?</a:t>
            </a:r>
          </a:p>
        </p:txBody>
      </p:sp>
      <p:sp>
        <p:nvSpPr>
          <p:cNvPr id="38917" name="Text Box 5">
            <a:extLst>
              <a:ext uri="{FF2B5EF4-FFF2-40B4-BE49-F238E27FC236}">
                <a16:creationId xmlns:a16="http://schemas.microsoft.com/office/drawing/2014/main" id="{C974B2D3-9477-6213-7A50-50FDF1C78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038600"/>
            <a:ext cx="830897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CO</a:t>
            </a:r>
            <a:r>
              <a:rPr lang="en-US" altLang="en-US" sz="2400" baseline="-25000">
                <a:latin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</a:rPr>
              <a:t>  and H</a:t>
            </a:r>
            <a:r>
              <a:rPr lang="en-US" altLang="en-US" sz="2400" baseline="-25000">
                <a:latin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</a:rPr>
              <a:t>O may have condensed out and onto the surface</a:t>
            </a:r>
          </a:p>
          <a:p>
            <a:pPr lvl="1"/>
            <a:r>
              <a:rPr lang="en-US" altLang="en-US" sz="2400">
                <a:latin typeface="Times New Roman" panose="02020603050405020304" pitchFamily="18" charset="0"/>
              </a:rPr>
              <a:t>– got so cold, that the water froze into </a:t>
            </a:r>
            <a:r>
              <a:rPr lang="en-US" altLang="en-US" sz="2400" i="1">
                <a:solidFill>
                  <a:schemeClr val="tx2"/>
                </a:solidFill>
                <a:latin typeface="Times New Roman" panose="02020603050405020304" pitchFamily="18" charset="0"/>
              </a:rPr>
              <a:t>permafrost</a:t>
            </a:r>
          </a:p>
          <a:p>
            <a:endParaRPr lang="en-US" altLang="en-US" sz="2400" i="1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End of volcanic activity, however, would stop the cycle</a:t>
            </a:r>
          </a:p>
          <a:p>
            <a:pPr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Strong UV light from the Sun will break up chemicals on surface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	and cause them to </a:t>
            </a:r>
            <a:r>
              <a:rPr lang="en-US" altLang="en-US" sz="2400" i="1" u="sng">
                <a:latin typeface="Times New Roman" panose="02020603050405020304" pitchFamily="18" charset="0"/>
              </a:rPr>
              <a:t>evaporate</a:t>
            </a:r>
          </a:p>
        </p:txBody>
      </p:sp>
      <p:pic>
        <p:nvPicPr>
          <p:cNvPr id="38918" name="Picture 6">
            <a:extLst>
              <a:ext uri="{FF2B5EF4-FFF2-40B4-BE49-F238E27FC236}">
                <a16:creationId xmlns:a16="http://schemas.microsoft.com/office/drawing/2014/main" id="{A9F958D2-75F5-E915-C555-0D1C98B92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62000"/>
            <a:ext cx="4622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5">
            <a:extLst>
              <a:ext uri="{FF2B5EF4-FFF2-40B4-BE49-F238E27FC236}">
                <a16:creationId xmlns:a16="http://schemas.microsoft.com/office/drawing/2014/main" id="{9BED41E3-A0B6-13E2-CEBB-42CA463E5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A03128B1-273C-3B2E-C056-A0406FD0E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489E6AB2-F63E-7B61-01FE-7BCE08770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6790A-D470-4C4C-A1CD-5A32531E0FBE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C24C7CE7-0C24-9854-53E2-A24F38059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200">
                <a:latin typeface="Times New Roman" panose="02020603050405020304" pitchFamily="18" charset="0"/>
              </a:rPr>
              <a:t>Storage place for Water: some in N Polar Cap!</a:t>
            </a:r>
          </a:p>
        </p:txBody>
      </p:sp>
      <p:pic>
        <p:nvPicPr>
          <p:cNvPr id="44035" name="Picture 3">
            <a:extLst>
              <a:ext uri="{FF2B5EF4-FFF2-40B4-BE49-F238E27FC236}">
                <a16:creationId xmlns:a16="http://schemas.microsoft.com/office/drawing/2014/main" id="{86B7DF58-3E13-47C4-937B-C5DB51CF8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2382838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6" name="Rectangle 4">
            <a:extLst>
              <a:ext uri="{FF2B5EF4-FFF2-40B4-BE49-F238E27FC236}">
                <a16:creationId xmlns:a16="http://schemas.microsoft.com/office/drawing/2014/main" id="{C7E1B7FD-7E30-AC7C-A99B-921E6678C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066800"/>
            <a:ext cx="4876800" cy="551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Caps are frozen carbon dioxide CO</a:t>
            </a:r>
            <a:r>
              <a:rPr lang="en-US" altLang="en-US" sz="2400" baseline="-25000">
                <a:latin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</a:rPr>
              <a:t> (‘dry ice’) and some frozen water</a:t>
            </a:r>
          </a:p>
          <a:p>
            <a:pPr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 notes on frozen CO</a:t>
            </a:r>
            <a:r>
              <a:rPr lang="en-US" altLang="en-US" sz="2400" baseline="-25000">
                <a:latin typeface="Times New Roman" panose="02020603050405020304" pitchFamily="18" charset="0"/>
              </a:rPr>
              <a:t>2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	- CO</a:t>
            </a:r>
            <a:r>
              <a:rPr lang="en-US" altLang="en-US" sz="2000" baseline="-25000">
                <a:latin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</a:rPr>
              <a:t> freezes at T~150 K (~ -200 F)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	- block of ‘dry ice’ T~ -110 F</a:t>
            </a:r>
          </a:p>
          <a:p>
            <a:r>
              <a:rPr lang="en-US" altLang="en-US" sz="2000">
                <a:latin typeface="Times New Roman" panose="02020603050405020304" pitchFamily="18" charset="0"/>
              </a:rPr>
              <a:t>	- sublimes directly ice to gas</a:t>
            </a:r>
          </a:p>
          <a:p>
            <a:pPr>
              <a:buFontTx/>
              <a:buChar char="•"/>
            </a:pPr>
            <a:endParaRPr lang="en-US" altLang="en-US" sz="2000"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 Southern residual cap is ~300 km across, T ~150 K.</a:t>
            </a:r>
          </a:p>
          <a:p>
            <a:pPr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 Northern cap is ~1,000 km, T~200K  (implies mostly water ice b/c CO</a:t>
            </a:r>
            <a:r>
              <a:rPr lang="en-US" altLang="en-US" sz="2400" baseline="-25000">
                <a:latin typeface="Times New Roman" panose="02020603050405020304" pitchFamily="18" charset="0"/>
              </a:rPr>
              <a:t>2</a:t>
            </a:r>
            <a:r>
              <a:rPr lang="en-US" altLang="en-US" sz="2400">
                <a:latin typeface="Times New Roman" panose="02020603050405020304" pitchFamily="18" charset="0"/>
              </a:rPr>
              <a:t> ice would be sublimating)</a:t>
            </a:r>
          </a:p>
          <a:p>
            <a:pPr>
              <a:spcBef>
                <a:spcPct val="50000"/>
              </a:spcBef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44037" name="Picture 5">
            <a:extLst>
              <a:ext uri="{FF2B5EF4-FFF2-40B4-BE49-F238E27FC236}">
                <a16:creationId xmlns:a16="http://schemas.microsoft.com/office/drawing/2014/main" id="{8E862C08-AB42-BBE6-F4C9-4CB542816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19500"/>
            <a:ext cx="3962400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F836DA8-0ADF-8944-60B4-F1FF8437D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8EE4CD3-F33B-99D6-EF4F-40EBDB7C8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DC12F8-2CDB-EAA0-9B46-EF1CFC123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55CE4-541C-4B38-8509-0BCB384AE1CE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80764F14-D826-EFA5-3E3B-A61108BF3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52400"/>
            <a:ext cx="7924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Chemical Evidence: </a:t>
            </a:r>
          </a:p>
          <a:p>
            <a:pPr algn="ctr"/>
            <a:r>
              <a:rPr lang="en-US" altLang="en-US" sz="2800" u="sng">
                <a:solidFill>
                  <a:schemeClr val="tx2"/>
                </a:solidFill>
                <a:latin typeface="Times New Roman" panose="02020603050405020304" pitchFamily="18" charset="0"/>
              </a:rPr>
              <a:t>Looking for presence of minerals which suggest water</a:t>
            </a: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D9816D34-23EC-131B-F83A-152861665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19200"/>
            <a:ext cx="7467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Small amounts of water vapor in the atmosphere indicated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that much of the planet’s water lost to space – </a:t>
            </a:r>
            <a:r>
              <a:rPr lang="en-US" altLang="en-US" sz="2400" i="1" u="sng">
                <a:latin typeface="Times New Roman" panose="02020603050405020304" pitchFamily="18" charset="0"/>
              </a:rPr>
              <a:t>evaporated</a:t>
            </a:r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40226CAF-5D0C-774E-38D6-8AC8DA8B6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133600"/>
            <a:ext cx="79629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Recent Mars missions have looked for evidence of </a:t>
            </a:r>
            <a:r>
              <a:rPr lang="en-US" altLang="en-US" sz="2400" i="1">
                <a:latin typeface="Times New Roman" panose="02020603050405020304" pitchFamily="18" charset="0"/>
              </a:rPr>
              <a:t>carbonates</a:t>
            </a:r>
          </a:p>
          <a:p>
            <a:pPr lvl="1">
              <a:buFontTx/>
              <a:buChar char="-"/>
            </a:pPr>
            <a:r>
              <a:rPr lang="en-US" altLang="en-US" sz="2000">
                <a:latin typeface="Times New Roman" panose="02020603050405020304" pitchFamily="18" charset="0"/>
              </a:rPr>
              <a:t> large seafloor beds resulting from consumption of atmospheric CO</a:t>
            </a:r>
            <a:r>
              <a:rPr lang="en-US" altLang="en-US" sz="2000" baseline="-25000">
                <a:latin typeface="Times New Roman" panose="02020603050405020304" pitchFamily="18" charset="0"/>
              </a:rPr>
              <a:t>2</a:t>
            </a:r>
          </a:p>
          <a:p>
            <a:pPr lvl="1">
              <a:buFontTx/>
              <a:buChar char="-"/>
            </a:pPr>
            <a:r>
              <a:rPr lang="en-US" altLang="en-US" sz="2000">
                <a:latin typeface="Times New Roman" panose="02020603050405020304" pitchFamily="18" charset="0"/>
              </a:rPr>
              <a:t> finding little or none – this is problematic, controversial</a:t>
            </a:r>
          </a:p>
        </p:txBody>
      </p:sp>
      <p:sp>
        <p:nvSpPr>
          <p:cNvPr id="35848" name="Text Box 8">
            <a:extLst>
              <a:ext uri="{FF2B5EF4-FFF2-40B4-BE49-F238E27FC236}">
                <a16:creationId xmlns:a16="http://schemas.microsoft.com/office/drawing/2014/main" id="{19D87D67-272B-CE87-369C-1C6282ABB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581400"/>
            <a:ext cx="4572000" cy="182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Recent Mars missions have found </a:t>
            </a:r>
          </a:p>
          <a:p>
            <a:r>
              <a:rPr lang="en-US" altLang="en-US" sz="2400" i="1">
                <a:latin typeface="Times New Roman" panose="02020603050405020304" pitchFamily="18" charset="0"/>
              </a:rPr>
              <a:t>Hematite</a:t>
            </a:r>
            <a:r>
              <a:rPr lang="en-US" altLang="en-US" sz="2400">
                <a:latin typeface="Times New Roman" panose="02020603050405020304" pitchFamily="18" charset="0"/>
              </a:rPr>
              <a:t> – a signature of dried-up 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lakes on a few places on the planet</a:t>
            </a:r>
          </a:p>
          <a:p>
            <a:endParaRPr lang="en-US" altLang="en-US" sz="2400">
              <a:latin typeface="Times New Roman" panose="02020603050405020304" pitchFamily="18" charset="0"/>
            </a:endParaRPr>
          </a:p>
          <a:p>
            <a:r>
              <a:rPr lang="en-US" altLang="en-US" i="1">
                <a:latin typeface="Times New Roman" panose="02020603050405020304" pitchFamily="18" charset="0"/>
              </a:rPr>
              <a:t>from TES instrument on MGS</a:t>
            </a:r>
          </a:p>
        </p:txBody>
      </p:sp>
      <p:pic>
        <p:nvPicPr>
          <p:cNvPr id="35849" name="Picture 9">
            <a:extLst>
              <a:ext uri="{FF2B5EF4-FFF2-40B4-BE49-F238E27FC236}">
                <a16:creationId xmlns:a16="http://schemas.microsoft.com/office/drawing/2014/main" id="{5898AC2B-9FCA-25A1-9C93-738B80DF2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352800"/>
            <a:ext cx="3292475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  <p:bldP spid="35847" grpId="0"/>
      <p:bldP spid="358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645E9EB7-02F7-408B-66A2-E42F2B231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9194D907-1CDB-62A2-9491-2D82722A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D3E2BD0-DD79-4E13-6431-0714AF92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EE4C9-CCB7-4ECA-88B1-84B0031B8DD2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8E4D0C5B-70CE-C181-6F84-E6B541982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81000"/>
            <a:ext cx="7467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Recent Chemical Evidence for water on Mars: </a:t>
            </a:r>
            <a:b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Detection of Hydrogen  (Mars Odyssey - 2003)</a:t>
            </a:r>
          </a:p>
        </p:txBody>
      </p:sp>
      <p:pic>
        <p:nvPicPr>
          <p:cNvPr id="26627" name="Picture 3">
            <a:extLst>
              <a:ext uri="{FF2B5EF4-FFF2-40B4-BE49-F238E27FC236}">
                <a16:creationId xmlns:a16="http://schemas.microsoft.com/office/drawing/2014/main" id="{5432B58F-A98D-20F7-0838-348933B7D6C3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524000"/>
            <a:ext cx="7391400" cy="49228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1BBD2723-1D00-E9D2-99AE-508D704C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C02B45EE-AEED-2639-D2F8-B473478C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CA4E9F79-C0A6-E6CD-8214-0A6DB6ED1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9FB0C-E5E7-46FF-9420-2B70C3D76BC4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843B78B8-58B3-A7C2-9C86-6F4DAF785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"/>
            <a:ext cx="7543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Recent chemical Evidence for water on Mars: </a:t>
            </a:r>
            <a:b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Detection of Hydrogen  (Mars Odyssey - 2003)</a:t>
            </a:r>
          </a:p>
        </p:txBody>
      </p:sp>
      <p:pic>
        <p:nvPicPr>
          <p:cNvPr id="28677" name="Picture 5">
            <a:extLst>
              <a:ext uri="{FF2B5EF4-FFF2-40B4-BE49-F238E27FC236}">
                <a16:creationId xmlns:a16="http://schemas.microsoft.com/office/drawing/2014/main" id="{625364A2-A557-DBFC-B53A-2CC880B22ABE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168400"/>
            <a:ext cx="8229600" cy="5481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3C97375C-3D22-83CF-B808-5F81682B6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9407C46-C908-F40C-9CF6-4561C92BC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479EE020-3622-F577-8FD3-54EFA5755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FB5D-9CAB-4ACD-A4DF-EB0C9079C6C7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64050D69-A61F-CEB2-AC65-6B40EF2C6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04800"/>
            <a:ext cx="822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 b="1">
                <a:solidFill>
                  <a:schemeClr val="hlink"/>
                </a:solidFill>
                <a:latin typeface="Times New Roman" panose="02020603050405020304" pitchFamily="18" charset="0"/>
              </a:rPr>
              <a:t>Theories for Water on Mars: WET, WARM MARS</a:t>
            </a: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31C075A5-7449-07DE-62DA-FD5849BB7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1408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/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05E4079D-1A9A-1583-4010-2F9A02A32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8610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 b="1">
                <a:solidFill>
                  <a:schemeClr val="tx2"/>
                </a:solidFill>
                <a:latin typeface="Times New Roman" panose="02020603050405020304" pitchFamily="18" charset="0"/>
              </a:rPr>
              <a:t>Theories for Water on Mars: COLD, DESERT MARS</a:t>
            </a:r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DD28DD3E-A10A-07F5-2E5A-EB52B1F2D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63071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  early atmosphere was dense</a:t>
            </a:r>
          </a:p>
          <a:p>
            <a:pPr lvl="1"/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	- could support water in liquid form</a:t>
            </a:r>
          </a:p>
          <a:p>
            <a:pPr lvl="1"/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	- could “rain” out the CO</a:t>
            </a:r>
            <a:r>
              <a:rPr lang="en-US" altLang="en-US" sz="2400" baseline="-25000">
                <a:solidFill>
                  <a:schemeClr val="hlink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 onto the surface</a:t>
            </a:r>
            <a:endParaRPr lang="en-US" altLang="en-US" sz="2400" baseline="-25000">
              <a:solidFill>
                <a:schemeClr val="hlin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705" name="Text Box 9">
            <a:extLst>
              <a:ext uri="{FF2B5EF4-FFF2-40B4-BE49-F238E27FC236}">
                <a16:creationId xmlns:a16="http://schemas.microsoft.com/office/drawing/2014/main" id="{45A9C005-0658-E1C9-3067-3AB340F4F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8" y="2133600"/>
            <a:ext cx="90344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 large beds of carbonate form in standing water like on Earth (Oceans)</a:t>
            </a:r>
          </a:p>
          <a:p>
            <a:pPr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 water would be plentiful on Mars, could generate the observed features</a:t>
            </a: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20725695-439A-A6E0-4D57-BE297EB6F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038600"/>
            <a:ext cx="853598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 Never right conditions for water to condense and to create erosions</a:t>
            </a:r>
          </a:p>
          <a:p>
            <a:endParaRPr lang="en-US" altLang="en-US" sz="240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 Have to rely on other eroding agents: </a:t>
            </a:r>
          </a:p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	- wind?</a:t>
            </a:r>
          </a:p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	- dust?</a:t>
            </a:r>
          </a:p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	- liquid carbon dioxide?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/>
      <p:bldP spid="2970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39AEC1CD-B79C-4634-62C4-6D0C1A14D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065AB15E-3238-6501-18E3-4E920BF3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8933412B-D29A-24C3-F9DB-E90C7FD2B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4202F-3679-42D9-A0C7-17F310B8FC91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3373EFE0-F839-7823-137B-3A994E190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57200"/>
            <a:ext cx="815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Theories for Water on Mars: Current Data &amp; Ideas…</a:t>
            </a: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72222A13-AFDB-991A-1775-9DD5C81EC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95400"/>
            <a:ext cx="829786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Mars probably did have a </a:t>
            </a: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“warmer, wetter”</a:t>
            </a:r>
            <a:r>
              <a:rPr lang="en-US" altLang="en-US" sz="2400">
                <a:latin typeface="Times New Roman" panose="02020603050405020304" pitchFamily="18" charset="0"/>
              </a:rPr>
              <a:t> past, but not extreme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	- studies show water can exist in ice-covered lakes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	- as long as temperatures get above freezing for a few days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	- clues from glacial regions on Earth have helped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41E1336A-9CA6-E935-94A9-02CF15217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886200"/>
            <a:ext cx="41148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Geological Evidence: </a:t>
            </a:r>
            <a:b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Use Ancient Lakebeds/Glacial Lakes</a:t>
            </a:r>
          </a:p>
          <a:p>
            <a:pPr algn="ctr"/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as analogy</a:t>
            </a:r>
          </a:p>
        </p:txBody>
      </p:sp>
      <p:pic>
        <p:nvPicPr>
          <p:cNvPr id="52231" name="Picture 7">
            <a:extLst>
              <a:ext uri="{FF2B5EF4-FFF2-40B4-BE49-F238E27FC236}">
                <a16:creationId xmlns:a16="http://schemas.microsoft.com/office/drawing/2014/main" id="{D2C3FE4A-C65F-BCDE-686B-B617202F8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44577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CCC28BD-42D6-58A9-43C7-2CF047C46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DF9AA7F3-9935-6027-FE8B-E67EDFD85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AF73A78-9A4B-AF15-3BE0-B2E39CBCB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4C4D5-6D1E-4831-A4E2-9895B5D5212B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263ED7E8-4477-8C96-0194-A49EF409ED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solidFill>
                  <a:schemeClr val="tx1"/>
                </a:solidFill>
                <a:latin typeface="Times New Roman" panose="02020603050405020304" pitchFamily="18" charset="0"/>
              </a:rPr>
              <a:t>Geological Evidence: </a:t>
            </a:r>
            <a:br>
              <a:rPr lang="en-US" altLang="en-US" sz="320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en-US" altLang="en-US" sz="3200">
                <a:solidFill>
                  <a:schemeClr val="tx1"/>
                </a:solidFill>
                <a:latin typeface="Times New Roman" panose="02020603050405020304" pitchFamily="18" charset="0"/>
              </a:rPr>
              <a:t>Layered Sedimentary Features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4DB311B-E0AA-0E56-42D7-572FE99FC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03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340" name="Picture 4">
            <a:hlinkClick r:id="rId3"/>
            <a:extLst>
              <a:ext uri="{FF2B5EF4-FFF2-40B4-BE49-F238E27FC236}">
                <a16:creationId xmlns:a16="http://schemas.microsoft.com/office/drawing/2014/main" id="{E174B400-D736-56B1-1A43-7EC679EA1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3810000" cy="2924175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Rectangle 5">
            <a:extLst>
              <a:ext uri="{FF2B5EF4-FFF2-40B4-BE49-F238E27FC236}">
                <a16:creationId xmlns:a16="http://schemas.microsoft.com/office/drawing/2014/main" id="{A4BBF4BE-A732-451D-C2AC-E3456425E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03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342" name="Picture 6">
            <a:hlinkClick r:id="rId5"/>
            <a:extLst>
              <a:ext uri="{FF2B5EF4-FFF2-40B4-BE49-F238E27FC236}">
                <a16:creationId xmlns:a16="http://schemas.microsoft.com/office/drawing/2014/main" id="{0B6B2ED1-A664-73F0-AE78-D23D9DC5F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828800"/>
            <a:ext cx="4246563" cy="4648200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3" name="Line 7">
            <a:extLst>
              <a:ext uri="{FF2B5EF4-FFF2-40B4-BE49-F238E27FC236}">
                <a16:creationId xmlns:a16="http://schemas.microsoft.com/office/drawing/2014/main" id="{DB18DF07-AF15-3EFF-E836-903BA36FC4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4038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4" name="Line 8">
            <a:extLst>
              <a:ext uri="{FF2B5EF4-FFF2-40B4-BE49-F238E27FC236}">
                <a16:creationId xmlns:a16="http://schemas.microsoft.com/office/drawing/2014/main" id="{DA443C04-478A-6E8C-21FC-70652419D3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51816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4BFA65E8-F914-4E6E-E6B5-9A23F3F65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3340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 b="1">
                <a:latin typeface="Tahoma" panose="020B0604030504040204" pitchFamily="34" charset="0"/>
              </a:rPr>
              <a:t>141 km (88 miles)</a:t>
            </a:r>
          </a:p>
        </p:txBody>
      </p:sp>
      <p:sp>
        <p:nvSpPr>
          <p:cNvPr id="14346" name="Text Box 10">
            <a:extLst>
              <a:ext uri="{FF2B5EF4-FFF2-40B4-BE49-F238E27FC236}">
                <a16:creationId xmlns:a16="http://schemas.microsoft.com/office/drawing/2014/main" id="{856421A8-6818-329E-DAEE-CAD2F886A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8674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Holden Crater</a:t>
            </a:r>
          </a:p>
        </p:txBody>
      </p:sp>
      <p:pic>
        <p:nvPicPr>
          <p:cNvPr id="14347" name="Picture 11">
            <a:extLst>
              <a:ext uri="{FF2B5EF4-FFF2-40B4-BE49-F238E27FC236}">
                <a16:creationId xmlns:a16="http://schemas.microsoft.com/office/drawing/2014/main" id="{0B719ABB-39CD-6F80-D4FC-C048FD435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"/>
            <a:ext cx="48895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BE0AE58-9FEF-DBD6-407E-8C541C0FF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E1BB3EB-1F2C-4CFE-FBC6-46DFCA1F0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AE2D5E3-286E-E90E-61A6-73AB214BC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78A4-CEF6-4872-82CA-165375506F31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B13C8C62-2BF3-916A-EFB4-33D20C367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00400"/>
            <a:ext cx="74898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 Also can invoke an active underground system of water</a:t>
            </a:r>
          </a:p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	- water lower down may be able to be liquid </a:t>
            </a:r>
          </a:p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		(warmer near Mars’ core)</a:t>
            </a:r>
          </a:p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	- volcanic soils (megaregolith) are incredibly porous</a:t>
            </a:r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93C43637-5334-FE02-784D-C9993C622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90600"/>
            <a:ext cx="82296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2400"/>
              <a:t> </a:t>
            </a:r>
            <a:r>
              <a:rPr lang="en-US" altLang="en-US" sz="2400">
                <a:latin typeface="Times New Roman" panose="02020603050405020304" pitchFamily="18" charset="0"/>
              </a:rPr>
              <a:t>Also can invoke </a:t>
            </a:r>
            <a:r>
              <a:rPr lang="en-US" altLang="en-US" sz="2400" b="1">
                <a:latin typeface="Times New Roman" panose="02020603050405020304" pitchFamily="18" charset="0"/>
              </a:rPr>
              <a:t>CYCLES</a:t>
            </a:r>
            <a:r>
              <a:rPr lang="en-US" altLang="en-US" sz="2400">
                <a:latin typeface="Times New Roman" panose="02020603050405020304" pitchFamily="18" charset="0"/>
              </a:rPr>
              <a:t> of warm, wet climates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	- volcanic activity generates atmosphere for short periods 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	- water starts flowing again (unfreeze it)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	- create the observed layers of water erosion features 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	- water freezes into permafrost under Mars surface</a:t>
            </a:r>
          </a:p>
        </p:txBody>
      </p:sp>
      <p:sp>
        <p:nvSpPr>
          <p:cNvPr id="24587" name="Text Box 11">
            <a:extLst>
              <a:ext uri="{FF2B5EF4-FFF2-40B4-BE49-F238E27FC236}">
                <a16:creationId xmlns:a16="http://schemas.microsoft.com/office/drawing/2014/main" id="{46EF3964-97B7-4BF9-E8FB-CAAA95E89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7325" y="5105400"/>
            <a:ext cx="651986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 i="1">
                <a:solidFill>
                  <a:schemeClr val="hlink"/>
                </a:solidFill>
                <a:latin typeface="Times New Roman" panose="02020603050405020304" pitchFamily="18" charset="0"/>
              </a:rPr>
              <a:t>The final word… keep watching the skies (NASA)</a:t>
            </a:r>
          </a:p>
          <a:p>
            <a:pPr algn="ctr"/>
            <a:r>
              <a:rPr lang="en-US" altLang="en-US" sz="2400" i="1">
                <a:solidFill>
                  <a:schemeClr val="hlink"/>
                </a:solidFill>
                <a:latin typeface="Times New Roman" panose="02020603050405020304" pitchFamily="18" charset="0"/>
              </a:rPr>
              <a:t>Monday: review of current/future Mars Exploration</a:t>
            </a:r>
          </a:p>
          <a:p>
            <a:pPr algn="ctr"/>
            <a:r>
              <a:rPr lang="en-US" altLang="en-US" sz="2400" i="1">
                <a:solidFill>
                  <a:schemeClr val="hlink"/>
                </a:solidFill>
                <a:latin typeface="Times New Roman" panose="02020603050405020304" pitchFamily="18" charset="0"/>
              </a:rPr>
              <a:t>New results in every day! </a:t>
            </a:r>
          </a:p>
        </p:txBody>
      </p:sp>
      <p:sp>
        <p:nvSpPr>
          <p:cNvPr id="24589" name="Rectangle 13">
            <a:extLst>
              <a:ext uri="{FF2B5EF4-FFF2-40B4-BE49-F238E27FC236}">
                <a16:creationId xmlns:a16="http://schemas.microsoft.com/office/drawing/2014/main" id="{485C33C0-2C41-A13F-407E-F860A680D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8600"/>
            <a:ext cx="815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>
                <a:solidFill>
                  <a:schemeClr val="tx2"/>
                </a:solidFill>
                <a:latin typeface="Times New Roman" panose="02020603050405020304" pitchFamily="18" charset="0"/>
              </a:rPr>
              <a:t>Theories for Water on Mars: Current Data &amp; Ideas…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/>
      <p:bldP spid="2458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4F660D-DEAD-EF4C-6771-DD52E3211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9FD0D8-AA42-34EF-C0B8-6802D35D5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DED9D-1F75-D5C7-EDA7-C14389EA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00C7-11B0-4AC3-B740-18CC5E75159D}" type="slidenum">
              <a:rPr lang="en-US" altLang="en-US"/>
              <a:pPr/>
              <a:t>24</a:t>
            </a:fld>
            <a:endParaRPr lang="en-US" altLang="en-US"/>
          </a:p>
        </p:txBody>
      </p:sp>
      <p:pic>
        <p:nvPicPr>
          <p:cNvPr id="23557" name="Picture 5">
            <a:hlinkClick r:id="rId3"/>
            <a:extLst>
              <a:ext uri="{FF2B5EF4-FFF2-40B4-BE49-F238E27FC236}">
                <a16:creationId xmlns:a16="http://schemas.microsoft.com/office/drawing/2014/main" id="{13C4F078-B82C-57C3-1B7D-896E65398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2819400" cy="173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8" name="Text Box 6">
            <a:extLst>
              <a:ext uri="{FF2B5EF4-FFF2-40B4-BE49-F238E27FC236}">
                <a16:creationId xmlns:a16="http://schemas.microsoft.com/office/drawing/2014/main" id="{9AC22AB0-7DA9-B546-BE76-2342D9C04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00400"/>
            <a:ext cx="3962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>
                <a:solidFill>
                  <a:schemeClr val="tx2"/>
                </a:solidFill>
                <a:latin typeface="Times New Roman" panose="02020603050405020304" pitchFamily="18" charset="0"/>
              </a:rPr>
              <a:t>What are these “meteorites”?</a:t>
            </a: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37F838CB-1838-D8A2-B3C1-E0E1CD4FA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28600"/>
            <a:ext cx="426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latin typeface="Times New Roman" panose="02020603050405020304" pitchFamily="18" charset="0"/>
              </a:rPr>
              <a:t>Martian Meteorites</a:t>
            </a:r>
          </a:p>
        </p:txBody>
      </p:sp>
      <p:pic>
        <p:nvPicPr>
          <p:cNvPr id="23566" name="Picture 14">
            <a:extLst>
              <a:ext uri="{FF2B5EF4-FFF2-40B4-BE49-F238E27FC236}">
                <a16:creationId xmlns:a16="http://schemas.microsoft.com/office/drawing/2014/main" id="{CD894BB4-55D4-11B4-9DFD-5F8082A7B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990600"/>
            <a:ext cx="253365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7" name="Text Box 15">
            <a:extLst>
              <a:ext uri="{FF2B5EF4-FFF2-40B4-BE49-F238E27FC236}">
                <a16:creationId xmlns:a16="http://schemas.microsoft.com/office/drawing/2014/main" id="{00FD06FE-F54C-042B-B7D6-EB03B7CD7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715000"/>
            <a:ext cx="563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>
                <a:solidFill>
                  <a:schemeClr val="tx2"/>
                </a:solidFill>
                <a:latin typeface="Times New Roman" panose="02020603050405020304" pitchFamily="18" charset="0"/>
              </a:rPr>
              <a:t>Why aren’t they orange – the color of Mars surface?</a:t>
            </a:r>
          </a:p>
        </p:txBody>
      </p:sp>
      <p:sp>
        <p:nvSpPr>
          <p:cNvPr id="23568" name="Text Box 16">
            <a:extLst>
              <a:ext uri="{FF2B5EF4-FFF2-40B4-BE49-F238E27FC236}">
                <a16:creationId xmlns:a16="http://schemas.microsoft.com/office/drawing/2014/main" id="{202F76F4-6EB3-8A0D-DBFC-874A9CB99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0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>
                <a:solidFill>
                  <a:schemeClr val="tx2"/>
                </a:solidFill>
                <a:latin typeface="Times New Roman" panose="02020603050405020304" pitchFamily="18" charset="0"/>
              </a:rPr>
              <a:t>How did they get to Earth?</a:t>
            </a:r>
          </a:p>
        </p:txBody>
      </p:sp>
      <p:sp>
        <p:nvSpPr>
          <p:cNvPr id="23569" name="Text Box 17">
            <a:extLst>
              <a:ext uri="{FF2B5EF4-FFF2-40B4-BE49-F238E27FC236}">
                <a16:creationId xmlns:a16="http://schemas.microsoft.com/office/drawing/2014/main" id="{D8C3F15F-C91D-9B70-F12A-DF570E29E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419600"/>
            <a:ext cx="563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>
                <a:solidFill>
                  <a:schemeClr val="tx2"/>
                </a:solidFill>
                <a:latin typeface="Times New Roman" panose="02020603050405020304" pitchFamily="18" charset="0"/>
              </a:rPr>
              <a:t>How do we know these meteorites are from Mars?</a:t>
            </a:r>
          </a:p>
        </p:txBody>
      </p:sp>
      <p:sp>
        <p:nvSpPr>
          <p:cNvPr id="23572" name="Text Box 20">
            <a:extLst>
              <a:ext uri="{FF2B5EF4-FFF2-40B4-BE49-F238E27FC236}">
                <a16:creationId xmlns:a16="http://schemas.microsoft.com/office/drawing/2014/main" id="{948F3B30-A294-E410-70AA-BAC8B8147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0325" y="1220788"/>
            <a:ext cx="14605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Martian data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without going</a:t>
            </a:r>
          </a:p>
          <a:p>
            <a:pPr algn="ctr"/>
            <a:r>
              <a:rPr lang="en-US" altLang="en-US">
                <a:latin typeface="Times New Roman" panose="02020603050405020304" pitchFamily="18" charset="0"/>
              </a:rPr>
              <a:t>there!</a:t>
            </a:r>
          </a:p>
        </p:txBody>
      </p:sp>
      <p:sp>
        <p:nvSpPr>
          <p:cNvPr id="23573" name="Text Box 21">
            <a:extLst>
              <a:ext uri="{FF2B5EF4-FFF2-40B4-BE49-F238E27FC236}">
                <a16:creationId xmlns:a16="http://schemas.microsoft.com/office/drawing/2014/main" id="{AEA4E628-6091-64B4-AD3A-AD384B282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32369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>
              <a:latin typeface="Times New Roman" panose="02020603050405020304" pitchFamily="18" charset="0"/>
            </a:endParaRPr>
          </a:p>
        </p:txBody>
      </p:sp>
      <p:sp>
        <p:nvSpPr>
          <p:cNvPr id="23574" name="Text Box 22">
            <a:extLst>
              <a:ext uri="{FF2B5EF4-FFF2-40B4-BE49-F238E27FC236}">
                <a16:creationId xmlns:a16="http://schemas.microsoft.com/office/drawing/2014/main" id="{A3C95454-D071-4ACA-6A26-443C6A100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278188"/>
            <a:ext cx="3333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Unusual rocks found in Antarctica</a:t>
            </a:r>
          </a:p>
        </p:txBody>
      </p:sp>
      <p:sp>
        <p:nvSpPr>
          <p:cNvPr id="23575" name="Text Box 23">
            <a:extLst>
              <a:ext uri="{FF2B5EF4-FFF2-40B4-BE49-F238E27FC236}">
                <a16:creationId xmlns:a16="http://schemas.microsoft.com/office/drawing/2014/main" id="{B723A902-302B-F301-BB0C-9270F86EE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886200"/>
            <a:ext cx="4921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An impact on Mars (crater size: 10-100 km) ejected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part of the Martian surface</a:t>
            </a:r>
          </a:p>
        </p:txBody>
      </p:sp>
      <p:sp>
        <p:nvSpPr>
          <p:cNvPr id="23576" name="Text Box 24">
            <a:extLst>
              <a:ext uri="{FF2B5EF4-FFF2-40B4-BE49-F238E27FC236}">
                <a16:creationId xmlns:a16="http://schemas.microsoft.com/office/drawing/2014/main" id="{04332A48-F8E4-5A60-22C2-60CB49946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724400"/>
            <a:ext cx="52387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Chemical composition does not match usual meteorites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Only 1.3 billion yrs old (most asteroid-type meteorites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MUCH older); Higher content of volatile substances</a:t>
            </a:r>
          </a:p>
        </p:txBody>
      </p:sp>
      <p:sp>
        <p:nvSpPr>
          <p:cNvPr id="23577" name="Text Box 25">
            <a:extLst>
              <a:ext uri="{FF2B5EF4-FFF2-40B4-BE49-F238E27FC236}">
                <a16:creationId xmlns:a16="http://schemas.microsoft.com/office/drawing/2014/main" id="{70A88F5D-A0BC-AA5F-F91C-FBB0A4B17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096000"/>
            <a:ext cx="386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Has to do with how the rocks weathered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3567" grpId="0"/>
      <p:bldP spid="23568" grpId="0"/>
      <p:bldP spid="23569" grpId="0"/>
      <p:bldP spid="23574" grpId="0"/>
      <p:bldP spid="23575" grpId="0"/>
      <p:bldP spid="23576" grpId="0"/>
      <p:bldP spid="2357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D32792-50C4-F59C-F678-0FB05E319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C95314-F9EA-C98D-112A-08480F32F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7AAE0-F7B3-0FE9-2D01-876765BC5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15354-787D-4B22-A08F-141C64538459}" type="slidenum">
              <a:rPr lang="en-US" altLang="en-US"/>
              <a:pPr/>
              <a:t>25</a:t>
            </a:fld>
            <a:endParaRPr lang="en-US" altLang="en-US"/>
          </a:p>
        </p:txBody>
      </p:sp>
      <p:pic>
        <p:nvPicPr>
          <p:cNvPr id="20485" name="Picture 5">
            <a:hlinkClick r:id="rId3"/>
            <a:extLst>
              <a:ext uri="{FF2B5EF4-FFF2-40B4-BE49-F238E27FC236}">
                <a16:creationId xmlns:a16="http://schemas.microsoft.com/office/drawing/2014/main" id="{3FE7844B-036A-4EA1-54A7-DA64B631D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343400"/>
            <a:ext cx="3276600" cy="201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7" name="Text Box 7">
            <a:extLst>
              <a:ext uri="{FF2B5EF4-FFF2-40B4-BE49-F238E27FC236}">
                <a16:creationId xmlns:a16="http://schemas.microsoft.com/office/drawing/2014/main" id="{ACD39313-D15B-1EE0-9665-F8820EAE2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Case Study: Martian Rock ALH84001</a:t>
            </a:r>
          </a:p>
        </p:txBody>
      </p:sp>
      <p:sp>
        <p:nvSpPr>
          <p:cNvPr id="20495" name="Text Box 15">
            <a:extLst>
              <a:ext uri="{FF2B5EF4-FFF2-40B4-BE49-F238E27FC236}">
                <a16:creationId xmlns:a16="http://schemas.microsoft.com/office/drawing/2014/main" id="{B9636B25-FE87-8A4A-E428-080EC1A2F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573588"/>
            <a:ext cx="43878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Mass = 1.9 kg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Igneous Rock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Discovered in Antarctica (easier to find) 1984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Formed on Mars 4.5 Billion yr ago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Ejected ~16 Million yr ago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Landed ~13,000 yr ago</a:t>
            </a:r>
          </a:p>
        </p:txBody>
      </p:sp>
      <p:sp>
        <p:nvSpPr>
          <p:cNvPr id="20496" name="Text Box 16">
            <a:extLst>
              <a:ext uri="{FF2B5EF4-FFF2-40B4-BE49-F238E27FC236}">
                <a16:creationId xmlns:a16="http://schemas.microsoft.com/office/drawing/2014/main" id="{EFEAA72F-B073-B3AD-C387-649123986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"/>
            <a:ext cx="2982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What DO they tell us? </a:t>
            </a:r>
          </a:p>
        </p:txBody>
      </p:sp>
      <p:sp>
        <p:nvSpPr>
          <p:cNvPr id="20497" name="Text Box 17">
            <a:extLst>
              <a:ext uri="{FF2B5EF4-FFF2-40B4-BE49-F238E27FC236}">
                <a16:creationId xmlns:a16="http://schemas.microsoft.com/office/drawing/2014/main" id="{85043D5F-6F4A-1C94-2736-D0E15C511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362200"/>
            <a:ext cx="3490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What DON’T they tell us? </a:t>
            </a:r>
          </a:p>
        </p:txBody>
      </p:sp>
      <p:sp>
        <p:nvSpPr>
          <p:cNvPr id="20498" name="Text Box 18">
            <a:extLst>
              <a:ext uri="{FF2B5EF4-FFF2-40B4-BE49-F238E27FC236}">
                <a16:creationId xmlns:a16="http://schemas.microsoft.com/office/drawing/2014/main" id="{A2F9FF6E-5219-2FF8-2697-FE681588D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0" y="457200"/>
            <a:ext cx="55562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altLang="en-US"/>
              <a:t>Physical processes on Mars</a:t>
            </a:r>
          </a:p>
          <a:p>
            <a:pPr lvl="2"/>
            <a:r>
              <a:rPr lang="en-US" altLang="en-US"/>
              <a:t>Crust/core developed early in Solar System </a:t>
            </a:r>
          </a:p>
          <a:p>
            <a:r>
              <a:rPr lang="en-US" altLang="en-US"/>
              <a:t>	Volcanism until &lt; 1 Billion Years ago</a:t>
            </a:r>
          </a:p>
          <a:p>
            <a:pPr>
              <a:buFontTx/>
              <a:buChar char="-"/>
            </a:pPr>
            <a:r>
              <a:rPr lang="en-US" altLang="en-US"/>
              <a:t> Chemical composition</a:t>
            </a:r>
          </a:p>
          <a:p>
            <a:pPr lvl="2"/>
            <a:r>
              <a:rPr lang="en-US" altLang="en-US"/>
              <a:t>Interaction with </a:t>
            </a:r>
            <a:r>
              <a:rPr lang="en-US" altLang="en-US" i="1">
                <a:solidFill>
                  <a:schemeClr val="hlink"/>
                </a:solidFill>
              </a:rPr>
              <a:t>water</a:t>
            </a:r>
          </a:p>
          <a:p>
            <a:pPr lvl="2"/>
            <a:r>
              <a:rPr lang="en-US" altLang="en-US"/>
              <a:t>Martian atmosphere composition</a:t>
            </a:r>
          </a:p>
        </p:txBody>
      </p:sp>
      <p:sp>
        <p:nvSpPr>
          <p:cNvPr id="20499" name="Text Box 19">
            <a:extLst>
              <a:ext uri="{FF2B5EF4-FFF2-40B4-BE49-F238E27FC236}">
                <a16:creationId xmlns:a16="http://schemas.microsoft.com/office/drawing/2014/main" id="{F6B2CE4F-F283-BA61-15B5-44F430437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2474913"/>
            <a:ext cx="44767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altLang="en-US"/>
              <a:t> Location of origin</a:t>
            </a:r>
          </a:p>
          <a:p>
            <a:pPr>
              <a:buFontTx/>
              <a:buChar char="-"/>
            </a:pPr>
            <a:r>
              <a:rPr lang="en-US" altLang="en-US"/>
              <a:t> Enough about Mars’ water &amp; atmosphere</a:t>
            </a:r>
          </a:p>
          <a:p>
            <a:pPr>
              <a:buFontTx/>
              <a:buChar char="-"/>
            </a:pPr>
            <a:r>
              <a:rPr lang="en-US" altLang="en-US"/>
              <a:t> Need to RETURN ROCKS from Mars!!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0495" grpId="0"/>
      <p:bldP spid="20497" grpId="0"/>
      <p:bldP spid="2049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40994F7-EFCF-26EE-2870-8AD92BF5C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740FA28-4B3F-50D8-D76A-209F7427A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7FF57B3-F332-8533-9B26-D184E64BD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FC838-9F22-4946-A7E9-C0CE3322E0B1}" type="slidenum">
              <a:rPr lang="en-US" altLang="en-US"/>
              <a:pPr/>
              <a:t>26</a:t>
            </a:fld>
            <a:endParaRPr lang="en-US" altLang="en-US"/>
          </a:p>
        </p:txBody>
      </p:sp>
      <p:pic>
        <p:nvPicPr>
          <p:cNvPr id="39943" name="Picture 7">
            <a:extLst>
              <a:ext uri="{FF2B5EF4-FFF2-40B4-BE49-F238E27FC236}">
                <a16:creationId xmlns:a16="http://schemas.microsoft.com/office/drawing/2014/main" id="{DB250467-FF25-2E1D-1E55-5ACD43F12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3581400" cy="2468563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4" name="Picture 8">
            <a:extLst>
              <a:ext uri="{FF2B5EF4-FFF2-40B4-BE49-F238E27FC236}">
                <a16:creationId xmlns:a16="http://schemas.microsoft.com/office/drawing/2014/main" id="{1C5CFDF2-C6F0-34F1-D111-A7C8C9E3F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19200"/>
            <a:ext cx="3810000" cy="2389188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5" name="Text Box 9">
            <a:extLst>
              <a:ext uri="{FF2B5EF4-FFF2-40B4-BE49-F238E27FC236}">
                <a16:creationId xmlns:a16="http://schemas.microsoft.com/office/drawing/2014/main" id="{0DC7FB71-F48D-C859-2E58-DEB0FD867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10000"/>
            <a:ext cx="36576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>
                <a:latin typeface="Times New Roman" panose="02020603050405020304" pitchFamily="18" charset="0"/>
              </a:rPr>
              <a:t>Globules of carbonate minerals (the yellow-orange grains) are scattered along cracks in this small chip of ALH 84001. </a:t>
            </a:r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866DBFA6-ACBE-C309-543B-E584BFD1F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3810000"/>
            <a:ext cx="4343400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>
                <a:latin typeface="Times New Roman" panose="02020603050405020304" pitchFamily="18" charset="0"/>
              </a:rPr>
              <a:t>The rims contain iron oxides (including magnetite) and iron sulfides--incompatible minerals that on Earth would suggest microbial action </a:t>
            </a:r>
          </a:p>
          <a:p>
            <a:pPr>
              <a:spcBef>
                <a:spcPct val="50000"/>
              </a:spcBef>
            </a:pPr>
            <a:endParaRPr lang="en-US" altLang="en-US" sz="1600">
              <a:latin typeface="Times New Roman" panose="02020603050405020304" pitchFamily="18" charset="0"/>
            </a:endParaRPr>
          </a:p>
        </p:txBody>
      </p:sp>
      <p:pic>
        <p:nvPicPr>
          <p:cNvPr id="39947" name="Picture 11">
            <a:extLst>
              <a:ext uri="{FF2B5EF4-FFF2-40B4-BE49-F238E27FC236}">
                <a16:creationId xmlns:a16="http://schemas.microsoft.com/office/drawing/2014/main" id="{9FAD7684-041D-15F8-9EA5-B4A13CFAC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6781800" cy="45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48" name="Text Box 12">
            <a:extLst>
              <a:ext uri="{FF2B5EF4-FFF2-40B4-BE49-F238E27FC236}">
                <a16:creationId xmlns:a16="http://schemas.microsoft.com/office/drawing/2014/main" id="{54A18635-8694-5286-5F5C-427BFA6A4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82588"/>
            <a:ext cx="74104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>
                <a:solidFill>
                  <a:srgbClr val="FF33CC"/>
                </a:solidFill>
                <a:latin typeface="Times New Roman" panose="02020603050405020304" pitchFamily="18" charset="0"/>
              </a:rPr>
              <a:t>Controversial – microbial presence in meteorites??</a:t>
            </a:r>
          </a:p>
        </p:txBody>
      </p:sp>
      <p:sp>
        <p:nvSpPr>
          <p:cNvPr id="39949" name="Text Box 13">
            <a:extLst>
              <a:ext uri="{FF2B5EF4-FFF2-40B4-BE49-F238E27FC236}">
                <a16:creationId xmlns:a16="http://schemas.microsoft.com/office/drawing/2014/main" id="{A7EB93C1-8DAC-F12D-3C08-099540349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7150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Close up views reveal structure similar to Earth microbes!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524BC77-DD61-7B77-9F92-76B0FEC14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37CC26-AE5E-1AB5-D7DB-4881024F7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C520A27-F630-6130-6419-B615C94A8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0CAA0-4F68-4801-93BF-ABE5259C6248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7E8D655C-CA2D-371C-E0B9-98AEAE966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33400"/>
            <a:ext cx="8763000" cy="150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anchor="ctr">
            <a:spAutoFit/>
          </a:bodyPr>
          <a:lstStyle/>
          <a:p>
            <a:r>
              <a:rPr lang="en-US" altLang="en-US" sz="2400" b="1">
                <a:solidFill>
                  <a:schemeClr val="tx2"/>
                </a:solidFill>
                <a:latin typeface="Times New Roman" panose="02020603050405020304" pitchFamily="18" charset="0"/>
              </a:rPr>
              <a:t>Mars has a very thin atmosphere and no magnetosphere. </a:t>
            </a:r>
          </a:p>
          <a:p>
            <a:r>
              <a:rPr lang="en-US" altLang="en-US" sz="2400" b="1">
                <a:solidFill>
                  <a:schemeClr val="tx2"/>
                </a:solidFill>
                <a:latin typeface="Times New Roman" panose="02020603050405020304" pitchFamily="18" charset="0"/>
              </a:rPr>
              <a:t>If humans populated the Martian surface, what environmental </a:t>
            </a:r>
          </a:p>
          <a:p>
            <a:r>
              <a:rPr lang="en-US" altLang="en-US" sz="2400" b="1">
                <a:solidFill>
                  <a:schemeClr val="tx2"/>
                </a:solidFill>
                <a:latin typeface="Times New Roman" panose="02020603050405020304" pitchFamily="18" charset="0"/>
              </a:rPr>
              <a:t>problems will they be concerned about? </a:t>
            </a:r>
          </a:p>
          <a:p>
            <a:endParaRPr lang="en-US" altLang="en-US" sz="24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E602C275-C23C-B792-683E-E74EF7880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057400"/>
            <a:ext cx="72390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2400">
              <a:latin typeface="Times New Roman" panose="02020603050405020304" pitchFamily="18" charset="0"/>
            </a:endParaRPr>
          </a:p>
          <a:p>
            <a:pPr>
              <a:buFontTx/>
              <a:buAutoNum type="arabicParenBoth"/>
            </a:pPr>
            <a:r>
              <a:rPr lang="en-US" altLang="en-US" sz="2400">
                <a:latin typeface="Times New Roman" panose="02020603050405020304" pitchFamily="18" charset="0"/>
              </a:rPr>
              <a:t> Global Warming</a:t>
            </a:r>
          </a:p>
          <a:p>
            <a:pPr>
              <a:buFontTx/>
              <a:buAutoNum type="arabicParenBoth"/>
            </a:pPr>
            <a:endParaRPr lang="en-US" altLang="en-US" sz="2400">
              <a:latin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</a:rPr>
              <a:t>(2) Solar flare particles and ultraviolet radiation </a:t>
            </a:r>
          </a:p>
          <a:p>
            <a:endParaRPr lang="en-US" altLang="en-US" sz="2400">
              <a:latin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</a:rPr>
              <a:t>(3) Nitrogen poisoning </a:t>
            </a:r>
          </a:p>
          <a:p>
            <a:endParaRPr lang="en-US" altLang="en-US" sz="2400">
              <a:latin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</a:rPr>
              <a:t>(4) Lead contamination from volcanoes </a:t>
            </a:r>
          </a:p>
          <a:p>
            <a:endParaRPr lang="en-US" altLang="en-US" sz="2400">
              <a:latin typeface="Times New Roman" panose="02020603050405020304" pitchFamily="18" charset="0"/>
            </a:endParaRPr>
          </a:p>
          <a:p>
            <a:r>
              <a:rPr lang="en-US" altLang="en-US" sz="2400">
                <a:latin typeface="Times New Roman" panose="02020603050405020304" pitchFamily="18" charset="0"/>
              </a:rPr>
              <a:t>(5) Magnetic anomalies in the interior causing brain disorders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E75B2C26-747B-72CC-2F13-C355EA365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236EDD45-1182-79BC-FE50-30A922E6F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4A113D39-AAAC-4350-2890-F6B286FA8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F394-5C35-4198-9B51-989E72808241}" type="slidenum">
              <a:rPr lang="en-US" altLang="en-US"/>
              <a:pPr/>
              <a:t>28</a:t>
            </a:fld>
            <a:endParaRPr lang="en-US" altLang="en-US"/>
          </a:p>
        </p:txBody>
      </p:sp>
      <p:pic>
        <p:nvPicPr>
          <p:cNvPr id="40964" name="Picture 4">
            <a:extLst>
              <a:ext uri="{FF2B5EF4-FFF2-40B4-BE49-F238E27FC236}">
                <a16:creationId xmlns:a16="http://schemas.microsoft.com/office/drawing/2014/main" id="{7E8141D3-A39C-9615-D0FA-E66830AEACB1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28600"/>
            <a:ext cx="8474075" cy="6354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6" name="Text Box 6">
            <a:extLst>
              <a:ext uri="{FF2B5EF4-FFF2-40B4-BE49-F238E27FC236}">
                <a16:creationId xmlns:a16="http://schemas.microsoft.com/office/drawing/2014/main" id="{AEAC5E51-18C3-607D-5B98-684678055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81000"/>
            <a:ext cx="5999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i="1">
                <a:latin typeface="Times New Roman" panose="02020603050405020304" pitchFamily="18" charset="0"/>
              </a:rPr>
              <a:t>Monday: Mars Surface Exploration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28862DEB-8C24-1F39-5A38-4BD6994DD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BF1F899-85D0-FBD5-551D-EDCB158CC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410CACF0-96A8-ABB8-0F69-858E4BA75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EEDBA-2167-4C07-9E75-6BDDA5123D62}" type="slidenum">
              <a:rPr lang="en-US" altLang="en-US"/>
              <a:pPr/>
              <a:t>29</a:t>
            </a:fld>
            <a:endParaRPr lang="en-US" altLang="en-US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0ABEE34A-7654-BB8D-743A-24D28A6D9C28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295400"/>
            <a:ext cx="7016750" cy="5276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1" name="Text Box 3">
            <a:extLst>
              <a:ext uri="{FF2B5EF4-FFF2-40B4-BE49-F238E27FC236}">
                <a16:creationId xmlns:a16="http://schemas.microsoft.com/office/drawing/2014/main" id="{E1BC8B2A-1EB5-5099-3287-7855F78DB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81000"/>
            <a:ext cx="5999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i="1">
                <a:latin typeface="Times New Roman" panose="02020603050405020304" pitchFamily="18" charset="0"/>
              </a:rPr>
              <a:t>Monday: Mars Surface Exploration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23A06A-E52D-60A2-0CE4-ADB22399A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5 Sept 2003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DD87A78-6C4C-413C-123A-D5EC305F8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Solar System - C.C.Lang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9CA3CA7-9D0B-6BF4-3D0E-35537ABD9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9759-73B9-444B-B38D-A0D2CCDB04E1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90114" name="Text Box 2">
            <a:extLst>
              <a:ext uri="{FF2B5EF4-FFF2-40B4-BE49-F238E27FC236}">
                <a16:creationId xmlns:a16="http://schemas.microsoft.com/office/drawing/2014/main" id="{356A955F-5D48-9BCC-C032-C0C0DA317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1973</Words>
  <Application>Microsoft Office PowerPoint</Application>
  <PresentationFormat>On-screen Show (4:3)</PresentationFormat>
  <Paragraphs>335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Times New Roman</vt:lpstr>
      <vt:lpstr>Tahoma</vt:lpstr>
      <vt:lpstr>Wingdings</vt:lpstr>
      <vt:lpstr>Default Design</vt:lpstr>
      <vt:lpstr>PowerPoint Presentation</vt:lpstr>
      <vt:lpstr>PowerPoint Presentation</vt:lpstr>
      <vt:lpstr>Geological Evidence: Outflow Channels</vt:lpstr>
      <vt:lpstr>Geological Evidence: Martian Channels</vt:lpstr>
      <vt:lpstr>Geological Evidence: Sustained Water Flow</vt:lpstr>
      <vt:lpstr>PowerPoint Presentation</vt:lpstr>
      <vt:lpstr>Geological Evidence:  Possible Ancient Streambeds and Erosion Channels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Storage place for Water: some in N Polar Cap!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Geological Evidence:  Layered Sedimentary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Iowa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Cornelia C Lang</dc:creator>
  <cp:lastModifiedBy>Tia Griffithis</cp:lastModifiedBy>
  <cp:revision>15</cp:revision>
  <dcterms:created xsi:type="dcterms:W3CDTF">2003-09-03T15:11:34Z</dcterms:created>
  <dcterms:modified xsi:type="dcterms:W3CDTF">2023-03-10T13:11:17Z</dcterms:modified>
</cp:coreProperties>
</file>